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5"/>
  </p:notesMasterIdLst>
  <p:sldIdLst>
    <p:sldId id="256" r:id="rId3"/>
    <p:sldId id="274" r:id="rId4"/>
    <p:sldId id="275" r:id="rId5"/>
    <p:sldId id="258" r:id="rId6"/>
    <p:sldId id="259" r:id="rId7"/>
    <p:sldId id="260" r:id="rId8"/>
    <p:sldId id="273" r:id="rId9"/>
    <p:sldId id="266" r:id="rId10"/>
    <p:sldId id="278" r:id="rId11"/>
    <p:sldId id="267" r:id="rId12"/>
    <p:sldId id="268" r:id="rId13"/>
    <p:sldId id="279" r:id="rId14"/>
    <p:sldId id="280" r:id="rId15"/>
    <p:sldId id="281" r:id="rId16"/>
    <p:sldId id="282" r:id="rId17"/>
    <p:sldId id="263" r:id="rId18"/>
    <p:sldId id="269" r:id="rId19"/>
    <p:sldId id="272" r:id="rId20"/>
    <p:sldId id="270" r:id="rId21"/>
    <p:sldId id="271" r:id="rId22"/>
    <p:sldId id="285" r:id="rId23"/>
    <p:sldId id="2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3300"/>
    <a:srgbClr val="FF3300"/>
    <a:srgbClr val="800080"/>
    <a:srgbClr val="A50021"/>
    <a:srgbClr val="6600FF"/>
    <a:srgbClr val="FF3399"/>
    <a:srgbClr val="FF0066"/>
    <a:srgbClr val="66CC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 288415,76 тыс.рублей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dirty="0" smtClean="0"/>
            <a:t>  </a:t>
          </a:r>
          <a:r>
            <a:rPr lang="ru-RU" sz="3600" b="1" dirty="0" smtClean="0"/>
            <a:t>272774,37 тыс.рублей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7B23CEBE-5CCD-4BFC-99B6-56E9211198F4}" srcId="{F406BE59-9E46-4CB0-A1AC-AA89BF610D9D}" destId="{86B23466-5996-4E97-9BF5-124166996C6D}" srcOrd="3" destOrd="0" parTransId="{7868259C-84CF-4664-A7E9-93EC862FEC74}" sibTransId="{DD3DD997-974F-44DB-AB8D-8AB1B32F496E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E32673E-D41A-4707-9B8C-1159161EF428}" type="presOf" srcId="{451EA97B-B891-439D-A832-FF965948F5A3}" destId="{31924DFC-301D-4878-AABE-D8DB9DA057CC}" srcOrd="0" destOrd="2" presId="urn:microsoft.com/office/officeart/2005/8/layout/vList6"/>
    <dgm:cxn modelId="{D3DBD424-B898-438C-9DD5-F7D978DA217D}" type="presOf" srcId="{86B23466-5996-4E97-9BF5-124166996C6D}" destId="{31924DFC-301D-4878-AABE-D8DB9DA057CC}" srcOrd="0" destOrd="3" presId="urn:microsoft.com/office/officeart/2005/8/layout/vList6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7EFB7D21-F734-423D-9378-95B998CD4446}" srcId="{F406BE59-9E46-4CB0-A1AC-AA89BF610D9D}" destId="{451EA97B-B891-439D-A832-FF965948F5A3}" srcOrd="2" destOrd="0" parTransId="{A5F087B3-3AE3-40B1-B911-62F51F3AB940}" sibTransId="{73DA7B6E-90D2-455A-AF82-79BF05213369}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Налоговые  доходы  31012,87 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(11,4%)</a:t>
          </a:r>
          <a:endParaRPr lang="ru-RU" dirty="0">
            <a:solidFill>
              <a:srgbClr val="663300"/>
            </a:solidFill>
          </a:endParaRPr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>
              <a:solidFill>
                <a:srgbClr val="663300"/>
              </a:solidFill>
            </a:rPr>
            <a:t>Неналоговые доходы  13184,97 тыс.рублей</a:t>
          </a:r>
        </a:p>
        <a:p>
          <a:r>
            <a:rPr lang="ru-RU" dirty="0" smtClean="0">
              <a:solidFill>
                <a:srgbClr val="663300"/>
              </a:solidFill>
            </a:rPr>
            <a:t>(4,8%)</a:t>
          </a:r>
          <a:endParaRPr lang="ru-RU" dirty="0">
            <a:solidFill>
              <a:srgbClr val="663300"/>
            </a:solidFill>
          </a:endParaRPr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>
              <a:solidFill>
                <a:srgbClr val="663300"/>
              </a:solidFill>
            </a:rPr>
            <a:t>Безвозмездные поступления 228576,53 тыс.рублей (83,8%) </a:t>
          </a:r>
          <a:endParaRPr lang="ru-RU" dirty="0">
            <a:solidFill>
              <a:srgbClr val="663300"/>
            </a:solidFill>
          </a:endParaRPr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rgbClr val="000066"/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КАНДИДАТЫ В ПРИСЯЖНЫЕ ЗАСЕДАТЕЛИ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   РЕЗЕРВНЫЙ ФОНД   АДМИНИСТРАЦИИ ИПАТОВСКОГО МУНИЦИПАЛЬНОГО РАЙОНА  СК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ОТДЕЛ ИМУЩЕСТВЕННЫХ И ЗЕМЕЛЬНЫХ ОТНОШЕНИЙ АДМИНИСТРАЦИИ ИПАТОВСКОГО МУНИЦИПАЛЬНОГО РАЙОНА СК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ФИНАНСОВОЕ УПРАВЛЕНИЕ АДМИНИСТРАЦИИ ИПАТОВСКОГО МУНИЦИПАЛЬНОГО РАЙОНА СК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СОВЕТ ИПАТОВСКОГО МУНИЦИПАЛЬНОГО РАЙОНА СК,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КОНТРОЛЬНО-СЧЕТНАЯ КОМИССИЯ ИМР СК;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27.06.2014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6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6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2928934"/>
            <a:ext cx="9286908" cy="17859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СТАВРОПОЛЬСКОГО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КРАЯ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1 КВАРТАЛ 2014 ГОД</a:t>
            </a: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857892"/>
            <a:ext cx="8643998" cy="78581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СТАВРОПОЛЬСКОГО КРАЯ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2014 год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928670"/>
            <a:ext cx="1673225" cy="18716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501124" cy="3897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5281"/>
                <a:gridCol w="2160999"/>
                <a:gridCol w="2214578"/>
                <a:gridCol w="2000266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НА 2014 год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НА 01.04.2014г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ИСПОЛНЕНИЯ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2831,00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543,21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19,2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2781,00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543,21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19,2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1142985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43834" y="2428868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0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400" dirty="0"/>
          </a:p>
        </p:txBody>
      </p:sp>
      <p:pic>
        <p:nvPicPr>
          <p:cNvPr id="9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3116"/>
            <a:ext cx="1500198" cy="950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142984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86710" y="2786058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92880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ПЛАН 2014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110694,70 тыс.рублей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192880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РАСХОДЫ НА 01.04.2014 года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45971,61 тыс.рублей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3" name="Рисунок 12" descr="i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5072074"/>
            <a:ext cx="1905000" cy="1428750"/>
          </a:xfrm>
          <a:prstGeom prst="rect">
            <a:avLst/>
          </a:prstGeom>
        </p:spPr>
      </p:pic>
      <p:pic>
        <p:nvPicPr>
          <p:cNvPr id="14" name="Рисунок 13" descr="i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786058"/>
            <a:ext cx="1905000" cy="1428750"/>
          </a:xfrm>
          <a:prstGeom prst="rect">
            <a:avLst/>
          </a:prstGeom>
        </p:spPr>
      </p:pic>
      <p:pic>
        <p:nvPicPr>
          <p:cNvPr id="15" name="Рисунок 14" descr="i (3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714620"/>
            <a:ext cx="2143125" cy="14287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14348" y="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 «Сельское хозяйство и рыболовство»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</a:b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9" name="Picture 80" descr="GER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786050" y="428625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41,5 </a:t>
            </a:r>
            <a:r>
              <a:rPr lang="ru-RU" b="1" dirty="0" smtClean="0">
                <a:solidFill>
                  <a:srgbClr val="00B050"/>
                </a:solidFill>
              </a:rPr>
              <a:t>%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071546"/>
            <a:ext cx="8786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400" dirty="0" smtClean="0">
                <a:latin typeface="Comic Sans MS" pitchFamily="66" charset="0"/>
              </a:rPr>
              <a:t>Средства 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6" name="Рамка 5"/>
          <p:cNvSpPr/>
          <p:nvPr/>
        </p:nvSpPr>
        <p:spPr>
          <a:xfrm>
            <a:off x="3571868" y="2357430"/>
            <a:ext cx="2428892" cy="71438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План 2014 года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8500,00 тыс.рублей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071802" y="3714752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Расходы на 01.04.2014 года 1078,64 тыс.рублей</a:t>
            </a:r>
          </a:p>
        </p:txBody>
      </p:sp>
      <p:pic>
        <p:nvPicPr>
          <p:cNvPr id="9" name="Рисунок 8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428868"/>
            <a:ext cx="2038350" cy="1428750"/>
          </a:xfrm>
          <a:prstGeom prst="rect">
            <a:avLst/>
          </a:prstGeom>
        </p:spPr>
      </p:pic>
      <p:pic>
        <p:nvPicPr>
          <p:cNvPr id="10" name="Рисунок 9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500306"/>
            <a:ext cx="1957389" cy="1428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 Дорожное хозяйство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Рамка 12"/>
          <p:cNvSpPr/>
          <p:nvPr/>
        </p:nvSpPr>
        <p:spPr>
          <a:xfrm>
            <a:off x="3214678" y="5286388"/>
            <a:ext cx="3500462" cy="1000132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ИСПОЛНЕНИЕ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12,7 </a:t>
            </a:r>
            <a:r>
              <a:rPr lang="ru-RU" i="1" dirty="0" smtClean="0">
                <a:solidFill>
                  <a:srgbClr val="C00000"/>
                </a:solidFill>
              </a:rPr>
              <a:t>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Средства направлены на расходы , связанные с экономическими вопросами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ПЛАН 2014 года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597,00 тыс.рублей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207167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РАСХОДЫ НА 01.04.2014 год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29,00 тыс.рублей</a:t>
            </a:r>
          </a:p>
        </p:txBody>
      </p:sp>
      <p:pic>
        <p:nvPicPr>
          <p:cNvPr id="9" name="Рисунок 8" descr="i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428868"/>
            <a:ext cx="2143125" cy="17145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0" y="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подраздел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«Другие вопросы в области национальной экономики» 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71802" y="464344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ИСПОЛНЕНИЕ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4,9 </a:t>
            </a:r>
            <a:r>
              <a:rPr lang="ru-RU" b="1" dirty="0" smtClean="0">
                <a:solidFill>
                  <a:srgbClr val="7030A0"/>
                </a:solidFill>
              </a:rPr>
              <a:t>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0010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  <a:endParaRPr lang="ru-RU" dirty="0"/>
          </a:p>
        </p:txBody>
      </p:sp>
      <p:pic>
        <p:nvPicPr>
          <p:cNvPr id="8" name="Рисунок 7" descr="i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214686"/>
            <a:ext cx="1428728" cy="10108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221455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190559,85 тыс.рублей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214311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66"/>
                </a:solidFill>
              </a:rPr>
              <a:t>РАСХОДЫ ЗА 1КВАРТАЛ 2014 года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29154,40 тыс.рублей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1604" y="0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Дошкольное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14678" y="500063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18,9%</a:t>
            </a:r>
            <a:endParaRPr lang="ru-RU" b="1" i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1071546"/>
            <a:ext cx="9358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42886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ПЛАН НА 2014 год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364364,92 тыс.рублей</a:t>
            </a:r>
            <a:endParaRPr lang="ru-RU" b="1" i="1" dirty="0">
              <a:solidFill>
                <a:srgbClr val="8000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235743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800080"/>
                </a:solidFill>
              </a:rPr>
              <a:t>РАСХОДЫ ЗА 1 КВАРТАЛ 2014 года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75612,43 тыс.рублей</a:t>
            </a:r>
          </a:p>
        </p:txBody>
      </p:sp>
      <p:pic>
        <p:nvPicPr>
          <p:cNvPr id="10" name="Рисунок 9" descr="glo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143248"/>
            <a:ext cx="1571636" cy="9002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7192" y="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подраздел </a:t>
            </a:r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Общее образование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357554" y="478632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800080"/>
                </a:solidFill>
              </a:rPr>
              <a:t>20,8%</a:t>
            </a:r>
            <a:endParaRPr lang="ru-RU" b="1" i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42918"/>
            <a:ext cx="88583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ПОДРАЗДЕЛ </a:t>
            </a:r>
            <a:r>
              <a:rPr lang="ru-RU" sz="20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Молодежная политика и оздоровление детей</a:t>
            </a:r>
            <a:endParaRPr lang="ru-RU" sz="2000" b="1" u="sng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endParaRPr lang="ru-RU" sz="1400" dirty="0" smtClean="0"/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ПОДРАЗДЕЛ </a:t>
            </a:r>
            <a:r>
              <a:rPr lang="ru-RU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</a:rPr>
              <a:t>Другие вопросы в области образования </a:t>
            </a:r>
          </a:p>
          <a:p>
            <a:pPr algn="just"/>
            <a:r>
              <a:rPr lang="ru-RU" sz="1400" dirty="0" smtClean="0">
                <a:latin typeface="Comic Sans MS" pitchFamily="66" charset="0"/>
              </a:rPr>
              <a:t>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214311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8112,49 тыс.рублей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00024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РАСХОДЫ ЗА 1 КВАРТАЛ 2014 года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600,37 тыс.рублей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143512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4874,94 тыс.рублей</a:t>
            </a:r>
            <a:endParaRPr lang="ru-RU" b="1" i="1" dirty="0">
              <a:solidFill>
                <a:srgbClr val="FF33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50720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РАСХОДЫ ЗА 1 КВАРТАЛ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 2014 года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804,05 тыс.рублей</a:t>
            </a:r>
          </a:p>
        </p:txBody>
      </p:sp>
      <p:pic>
        <p:nvPicPr>
          <p:cNvPr id="17" name="Рисунок 16" descr="i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143116"/>
            <a:ext cx="1285885" cy="8572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43108" y="142852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357554" y="300037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ИСПОЛНЕНИЕ </a:t>
            </a:r>
          </a:p>
          <a:p>
            <a:pPr algn="ctr"/>
            <a:r>
              <a:rPr lang="ru-RU" b="1" i="1" dirty="0" smtClean="0">
                <a:solidFill>
                  <a:srgbClr val="6666FF"/>
                </a:solidFill>
              </a:rPr>
              <a:t>7,4%</a:t>
            </a:r>
            <a:endParaRPr lang="ru-RU" b="1" i="1" dirty="0">
              <a:solidFill>
                <a:srgbClr val="6666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92933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FF3300"/>
                </a:solidFill>
              </a:rPr>
              <a:t>16,5 </a:t>
            </a:r>
            <a:r>
              <a:rPr lang="ru-RU" b="1" i="1" dirty="0" smtClean="0">
                <a:solidFill>
                  <a:srgbClr val="FF3300"/>
                </a:solidFill>
              </a:rPr>
              <a:t>%</a:t>
            </a:r>
            <a:endParaRPr lang="ru-RU" b="1" i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02127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itchFamily="66" charset="0"/>
              </a:rPr>
              <a:t>Средства направлены на обеспечение деятельности РМКУК "Ипатовская межпоселенческая центральная библиотека" Ипатовского района СК, на финансовое обеспечение выполнения муниципального  задания ММБУК "Культурно-досуговой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2425479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ПЛАН 2014 года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9718,00 тыс.рублей</a:t>
            </a:r>
            <a:endParaRPr lang="ru-RU" b="1" i="1" dirty="0">
              <a:solidFill>
                <a:srgbClr val="66CC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00" y="250030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РАСХОДЫ НА 01.04.2014 года 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1877,32 тыс.рублей</a:t>
            </a:r>
          </a:p>
        </p:txBody>
      </p:sp>
      <p:pic>
        <p:nvPicPr>
          <p:cNvPr id="12" name="Рисунок 11" descr="i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214686"/>
            <a:ext cx="1714512" cy="11961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00232" y="0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КУЛЬТУРА И КИНЕМАТОГРАФИЯ</a:t>
            </a:r>
            <a:b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sz="2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подраздел «культура» </a:t>
            </a:r>
            <a:endParaRPr lang="ru-RU" sz="2400" dirty="0"/>
          </a:p>
        </p:txBody>
      </p:sp>
      <p:pic>
        <p:nvPicPr>
          <p:cNvPr id="10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00364" y="535782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ИСПОЛНЕНИЕ</a:t>
            </a:r>
          </a:p>
          <a:p>
            <a:pPr algn="ctr"/>
            <a:r>
              <a:rPr lang="ru-RU" b="1" i="1" dirty="0" smtClean="0">
                <a:solidFill>
                  <a:srgbClr val="66CCFF"/>
                </a:solidFill>
              </a:rPr>
              <a:t>19,3%</a:t>
            </a:r>
            <a:endParaRPr lang="ru-RU" b="1" i="1" dirty="0">
              <a:solidFill>
                <a:srgbClr val="66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858048" cy="571480"/>
          </a:xfrm>
          <a:noFill/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33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6633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3857628"/>
          <a:ext cx="7572429" cy="266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0445"/>
                <a:gridCol w="1548906"/>
                <a:gridCol w="1491539"/>
                <a:gridCol w="1491539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 2014 год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6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ИСПОЛНЕНО НА 01.04.2014г</a:t>
                      </a:r>
                      <a:endParaRPr lang="ru-RU" sz="16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ИСПОЛНЕНИЯ</a:t>
                      </a: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330074,45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100569,03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30,5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255796,02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83256,49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32,6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59757,18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14059,83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23,5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14521,25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3252,71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22,4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371475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142984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Расходы 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1643050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УТВЕРЖДЕНО 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2014 год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500,0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4648810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ИСПОЛНЕНО НА 01.04.2014г</a:t>
            </a:r>
          </a:p>
          <a:p>
            <a:pPr algn="ctr"/>
            <a:r>
              <a:rPr lang="ru-RU" dirty="0" smtClean="0">
                <a:ln w="18415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 тыс.рублей</a:t>
            </a:r>
            <a:endParaRPr lang="ru-RU" dirty="0">
              <a:ln w="18415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0"/>
            <a:ext cx="5510419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ФИЗКУЛЬТУРА И СПОРТ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86050" y="785794"/>
            <a:ext cx="3793026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Подраздел «Массовый спорт»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i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85749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86808" cy="121442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 Ипатовского муниципального района Ставропольского края за 1 квартал 2014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412874"/>
          <a:ext cx="8382000" cy="4730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501122" cy="347068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14650"/>
                <a:gridCol w="2094940"/>
                <a:gridCol w="1745766"/>
                <a:gridCol w="1745766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2014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01.04.2014г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%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ИСПОЛНЕНИЯ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62421,00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15480,25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24,8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0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16854,00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4088,50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24,3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0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45567,00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11391,75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1800" b="1" kern="1200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786710" y="1285860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142852"/>
            <a:ext cx="5217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664797"/>
          </a:xfrm>
        </p:spPr>
        <p:txBody>
          <a:bodyPr/>
          <a:lstStyle/>
          <a:p>
            <a:pPr algn="ctr"/>
            <a:r>
              <a:rPr lang="ru-RU" sz="2400" dirty="0" smtClean="0"/>
              <a:t>ИСПОЛНЕНИЕ БЮДЖЕТОВ ГОРОДСКОГО И СЕЛЬСКИХ ПОСЕЛЕНИЙ ИПАТОВСКОГО МУНИЦИПАЛЬНОГО РАЙОНА СК ЗА  1 КВАРТАЛ 2014 ГОДА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01.04.2014г.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43000,00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8543,13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11382,00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2822,98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10009,75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1746,78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8850,00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1780,11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16760,19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3053,81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6962,54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1831,65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10023,25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1744,37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9078,49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1436,00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14208,53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3349,59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7407,13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1950,39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11099,79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2091,28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9752,92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2797,34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8590,00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1910,02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5886,00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791,21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9817,01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3138,81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9200,29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2014,74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664797"/>
          </a:xfrm>
        </p:spPr>
        <p:txBody>
          <a:bodyPr/>
          <a:lstStyle/>
          <a:p>
            <a:pPr algn="ctr"/>
            <a:r>
              <a:rPr lang="ru-RU" sz="2400" dirty="0" smtClean="0"/>
              <a:t>ИСПОЛНЕНИЕ БЮДЖЕТОВ ГОРОДСКОГО И СЕЛЬСКИХ ПОСЕЛЕНИЙ ИПАТОВСКОГО МУНИЦИПАЛЬНОГО РАЙОНА СК ЗА  1 КВАРТАЛ 2014 ГОДА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477280" cy="582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57850"/>
                <a:gridCol w="1404918"/>
                <a:gridCol w="1714512"/>
              </a:tblGrid>
              <a:tr h="29622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Наименование муниципального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образования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РАСХОДЫ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03575">
                <a:tc v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 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4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ФАКТ НА 01.04.2014г.</a:t>
                      </a:r>
                      <a:endParaRPr lang="ru-RU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0048">
                <a:tc>
                  <a:txBody>
                    <a:bodyPr/>
                    <a:lstStyle/>
                    <a:p>
                      <a:pPr marL="0" marR="0" indent="0" algn="ctr" defTabSz="914363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город Ипатово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43000,00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6934,33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Большевистский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14435,63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2326,07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Большая Джалга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10009,75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1886,80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село Бурукшун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8850,00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1896,57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Винодельненский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17855,47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1955,13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Добровольно-Васильевский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7578,80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1546,97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Золотаревский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11078,03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1539,31</a:t>
                      </a:r>
                      <a:endParaRPr lang="ru-RU" sz="1400" dirty="0"/>
                    </a:p>
                  </a:txBody>
                  <a:tcPr anchor="ctr"/>
                </a:tc>
              </a:tr>
              <a:tr h="296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Кевсалинский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11315,60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1927,96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Красочный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14984,70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1619,26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Леснодачненский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7407,13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1369,14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Лиманский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12172,41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1644,19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Мало-Барханчакский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9927,24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1756,36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Октябрьский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9587,02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1690,46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Первомайский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7736,27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1191,26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Советскорунный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11700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,34</a:t>
                      </a:r>
                      <a:endParaRPr lang="ru-RU" sz="1400" kern="1200" dirty="0" smtClean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2649,54</a:t>
                      </a:r>
                      <a:endParaRPr lang="ru-RU" sz="1400" dirty="0"/>
                    </a:p>
                  </a:txBody>
                  <a:tcPr anchor="ctr"/>
                </a:tc>
              </a:tr>
              <a:tr h="318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/>
                        <a:t>Тахтинский сельсовет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363" rtl="0" eaLnBrk="1" fontAlgn="b" latinLnBrk="0" hangingPunct="1"/>
                      <a:r>
                        <a:rPr lang="ru-RU" sz="1400" kern="1200" dirty="0" smtClean="0"/>
                        <a:t>10645,63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1627,88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6744" y="714356"/>
            <a:ext cx="857256" cy="14287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8286776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Структура доходов бюджета Ипатовского муниципального района Ставропольского края за  1 квартал 2014 года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9072626" cy="79690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ЗА 1 КВАРТАЛ 2014 ГОДА</a:t>
            </a: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2844" y="857232"/>
            <a:ext cx="8786874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НАЛОГОВЫЕ ДОХОДЫ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1714488"/>
          <a:ext cx="8858311" cy="4946868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30725"/>
                <a:gridCol w="2125994"/>
                <a:gridCol w="1700796"/>
                <a:gridCol w="1700796"/>
              </a:tblGrid>
              <a:tr h="6118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01.04.2014г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доходы физических лиц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118488,00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22629,97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19,1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 товары (работы, услуги), реализуемые на территории РФ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8136,00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1665,15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20,5</a:t>
                      </a:r>
                      <a:endParaRPr lang="ru-RU" sz="1600" dirty="0"/>
                    </a:p>
                  </a:txBody>
                  <a:tcPr anchor="ctr"/>
                </a:tc>
              </a:tr>
              <a:tr h="5777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налог на вмененный доход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29560,00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4914,54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16,6</a:t>
                      </a:r>
                      <a:endParaRPr lang="ru-RU" sz="1600" dirty="0"/>
                    </a:p>
                  </a:txBody>
                  <a:tcPr anchor="ctr"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1166,00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1276,08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109,4</a:t>
                      </a:r>
                      <a:endParaRPr lang="ru-RU" sz="1600" dirty="0"/>
                    </a:p>
                  </a:txBody>
                  <a:tcPr anchor="ctr"/>
                </a:tc>
              </a:tr>
              <a:tr h="9898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16,67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</a:tr>
              <a:tr h="7118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Государственная пошлина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2263,00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510,46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22,6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44" y="1500174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429652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ЗА 1 КВАРТАЛ 2014 ГОДА</a:t>
            </a: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2910" cy="71947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857364"/>
          <a:ext cx="8858311" cy="479075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558465"/>
                <a:gridCol w="1968514"/>
                <a:gridCol w="1665666"/>
                <a:gridCol w="1665666"/>
              </a:tblGrid>
              <a:tr h="679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 на 2014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01.04.2014г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105278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24023,00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5035,62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21,0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Плата за негативное воздействие на окружающую</a:t>
                      </a:r>
                      <a:r>
                        <a:rPr lang="ru-RU" sz="1600" baseline="0" dirty="0" smtClean="0"/>
                        <a:t> среду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1169,00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137,53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11,8</a:t>
                      </a:r>
                      <a:endParaRPr lang="ru-RU" sz="1600" dirty="0"/>
                    </a:p>
                  </a:txBody>
                  <a:tcPr anchor="ctr"/>
                </a:tc>
              </a:tr>
              <a:tr h="5486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продажи имущества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745,39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7,5 раз</a:t>
                      </a:r>
                      <a:endParaRPr lang="ru-RU" sz="1600" dirty="0"/>
                    </a:p>
                  </a:txBody>
                  <a:tcPr anchor="ctr"/>
                </a:tc>
              </a:tr>
              <a:tr h="3308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4833,0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801,30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16,6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18817,46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6399,61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34,0</a:t>
                      </a:r>
                      <a:endParaRPr lang="ru-RU" sz="1600" dirty="0"/>
                    </a:p>
                  </a:txBody>
                  <a:tcPr anchor="ctr"/>
                </a:tc>
              </a:tr>
              <a:tr h="7248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65,52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65,5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857232"/>
            <a:ext cx="8786874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15338" y="157161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537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ИСПОЛНЕНИЕ  ДОХОДОВ ЗА 1 КВАРТАЛ 2014 ГОДА</a:t>
            </a: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714347" cy="71435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857232"/>
            <a:ext cx="8715436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БЕЗВОЗМЕЗДНЫЕ ПОСТУПЛЕНИЯ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1785927"/>
          <a:ext cx="8643998" cy="4769314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833707"/>
                <a:gridCol w="1952639"/>
                <a:gridCol w="1928826"/>
                <a:gridCol w="1928826"/>
              </a:tblGrid>
              <a:tr h="896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 источника доходов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Утверждено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01.04.2014г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136035,00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34008,75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25,0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Субсидии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61921,00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15480,25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25,0</a:t>
                      </a:r>
                      <a:endParaRPr lang="ru-RU" sz="1600" dirty="0"/>
                    </a:p>
                  </a:txBody>
                  <a:tcPr anchor="ctr"/>
                </a:tc>
              </a:tr>
              <a:tr h="4980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747684,68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211409,45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28,3</a:t>
                      </a:r>
                      <a:endParaRPr lang="ru-RU" sz="1600" dirty="0"/>
                    </a:p>
                  </a:txBody>
                  <a:tcPr anchor="ctr"/>
                </a:tc>
              </a:tr>
              <a:tr h="6363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1832,07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821,16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44,8</a:t>
                      </a:r>
                      <a:endParaRPr lang="ru-RU" sz="1600" dirty="0"/>
                    </a:p>
                  </a:txBody>
                  <a:tcPr anchor="ctr"/>
                </a:tc>
              </a:tr>
              <a:tr h="7224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Прочие 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104,56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</a:tr>
              <a:tr h="10199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Возврат остатков</a:t>
                      </a:r>
                      <a:r>
                        <a:rPr lang="ru-RU" sz="1600" baseline="0" dirty="0" smtClean="0"/>
                        <a:t> субсидий и субвенций, сложившихся на 01.01.2013г.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-33247,64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86776" y="1571612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ИСПОЛНЕНИЕ РАСХОДОВ ЗА 1 КВАРТАЛ 2014 ГОДА</a:t>
            </a:r>
            <a:endParaRPr lang="ru-RU" sz="2800" b="1" dirty="0"/>
          </a:p>
        </p:txBody>
      </p:sp>
      <p:pic>
        <p:nvPicPr>
          <p:cNvPr id="13" name="Содержимое 12" descr="slide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143116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16695,47 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543,21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19,2%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2143116"/>
            <a:ext cx="192882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47079,25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39,3%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000892" y="2143116"/>
            <a:ext cx="20002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106171,25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20,0%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1877,32тыс.руб.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4929198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100569,03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30,5%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0,0тыс.руб.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72330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15480,24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24,8%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714380" cy="799459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500034" y="6286520"/>
            <a:ext cx="592935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%  представлены в виде исполнения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2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42983"/>
          <a:ext cx="8643997" cy="503198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27195"/>
                <a:gridCol w="1634328"/>
                <a:gridCol w="1741237"/>
                <a:gridCol w="1741237"/>
              </a:tblGrid>
              <a:tr h="81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2014 год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effectLst/>
                        </a:rPr>
                        <a:t>НА 01.04.2014г</a:t>
                      </a:r>
                      <a:endParaRPr lang="ru-RU" b="1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rgbClr val="FFFFFF">
                                <a:tint val="40000"/>
                                <a:satMod val="250000"/>
                              </a:srgbClr>
                            </a:gs>
                            <a:gs pos="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50000">
                              <a:srgbClr val="FFFFFF">
                                <a:shade val="20000"/>
                                <a:satMod val="300000"/>
                              </a:srgbClr>
                            </a:gs>
                            <a:gs pos="79000">
                              <a:srgbClr val="FFFFFF">
                                <a:tint val="52000"/>
                                <a:satMod val="300000"/>
                              </a:srgbClr>
                            </a:gs>
                            <a:gs pos="100000">
                              <a:srgbClr val="FFFFFF">
                                <a:tint val="40000"/>
                                <a:satMod val="2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0541" cmpd="sng">
                            <a:solidFill>
                              <a:srgbClr val="7D7D7D">
                                <a:tint val="100000"/>
                                <a:shade val="100000"/>
                                <a:satMod val="110000"/>
                              </a:srgb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исполнения</a:t>
                      </a:r>
                      <a:endParaRPr lang="ru-RU" sz="1800" b="1" kern="1200" cap="none" spc="0" dirty="0">
                        <a:ln w="10541" cmpd="sng">
                          <a:solidFill>
                            <a:srgbClr val="7D7D7D">
                              <a:tint val="100000"/>
                              <a:shade val="100000"/>
                              <a:satMod val="110000"/>
                            </a:srgb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1968"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99240,04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63" rtl="0" eaLnBrk="1" latinLnBrk="0" hangingPunct="1"/>
                      <a:r>
                        <a:rPr lang="ru-RU" sz="1800" b="1" kern="1200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16695,47</a:t>
                      </a:r>
                      <a:endParaRPr lang="ru-RU" sz="1800" b="1" kern="1200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16,8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93274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143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1055,90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291,76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27,6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882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4360,57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964,74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22,1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614392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37349,62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7836,07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20,9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13217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1,96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072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46938,79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5610,60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11,9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14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9533,20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1992,30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20,9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42909" cy="71947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928670"/>
            <a:ext cx="85725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928670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a:t>
            </a:r>
            <a:endParaRPr lang="ru-RU" sz="14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3680</TotalTime>
  <Words>1551</Words>
  <PresentationFormat>Экран (4:3)</PresentationFormat>
  <Paragraphs>451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Тема1</vt:lpstr>
      <vt:lpstr>Белый текст и шрифт Courier для слайдов с кодом</vt:lpstr>
      <vt:lpstr>ИСПОЛНЕНИЕ БЮДЖЕТА ИПАТОВСКОГО МУНИЦИПАЛЬНОГО РАЙОНА  СТАВРОПОЛЬСКОГО КРАЯ  ЗА 1 КВАРТАЛ 2014 ГОД</vt:lpstr>
      <vt:lpstr>Доходы, расходы бюджета Ипатовского муниципального района Ставропольского края за 1 квартал 2014 года </vt:lpstr>
      <vt:lpstr>Структура доходов бюджета Ипатовского муниципального района Ставропольского края за  1 квартал 2014 года</vt:lpstr>
      <vt:lpstr>ИСПОЛНЕНИЕ  ДОХОДОВ ЗА 1 КВАРТАЛ 2014 ГОДА</vt:lpstr>
      <vt:lpstr>ИСПОЛНЕНИЕ  ДОХОДОВ ЗА 1 КВАРТАЛ 2014 ГОДА</vt:lpstr>
      <vt:lpstr>ИСПОЛНЕНИЕ  ДОХОДОВ ЗА 1 КВАРТАЛ 2014 ГОДА</vt:lpstr>
      <vt:lpstr>ИСПОЛНЕНИЕ РАСХОДОВ ЗА 1 КВАРТАЛ 2014 ГОДА</vt:lpstr>
      <vt:lpstr>ОБЩЕГОСУДАРСТВЕННЫЕ ВОПРОСЫ</vt:lpstr>
      <vt:lpstr>РАСХОДЫ НА ОБЩЕГОСУДАРСТВЕННЫЕ ВОПРОСЫ ИПАТОВСКОГО МУНИЦИПАЛЬНОГО РАЙОНА  СТАВРОПОЛЬСКОГО КРАЯ ВКЛЮЧАЮТ В СЕБЯ СЛЕДУЮЩИЕ НАПРАВЛЕНИЯ РАСХОДОВАНИЯ СРЕДСТВ БЮДЖЕТА  ИПАТОВСКОГОМУНИЦИПАЛЬНОГО РАЙОНА СТАВРОПОЛЬСКОГО КРАЯ 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СОЦИАЛЬНАЯ ПОЛИТИКА</vt:lpstr>
      <vt:lpstr>Слайд 19</vt:lpstr>
      <vt:lpstr>Слайд 20</vt:lpstr>
      <vt:lpstr>ИСПОЛНЕНИЕ БЮДЖЕТОВ ГОРОДСКОГО И СЕЛЬСКИХ ПОСЕЛЕНИЙ ИПАТОВСКОГО МУНИЦИПАЛЬНОГО РАЙОНА СК ЗА  1 КВАРТАЛ 2014 ГОДА</vt:lpstr>
      <vt:lpstr>ИСПОЛНЕНИЕ БЮДЖЕТОВ ГОРОДСКОГО И СЕЛЬСКИХ ПОСЕЛЕНИЙ ИПАТОВСКОГО МУНИЦИПАЛЬНОГО РАЙОНА СК ЗА  1 КВАРТАЛ 2014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355</cp:revision>
  <dcterms:modified xsi:type="dcterms:W3CDTF">2014-06-27T05:23:16Z</dcterms:modified>
</cp:coreProperties>
</file>