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723" r:id="rId3"/>
  </p:sldMasterIdLst>
  <p:notesMasterIdLst>
    <p:notesMasterId r:id="rId37"/>
  </p:notesMasterIdLst>
  <p:sldIdLst>
    <p:sldId id="256" r:id="rId4"/>
    <p:sldId id="274" r:id="rId5"/>
    <p:sldId id="275" r:id="rId6"/>
    <p:sldId id="258" r:id="rId7"/>
    <p:sldId id="259" r:id="rId8"/>
    <p:sldId id="260" r:id="rId9"/>
    <p:sldId id="273" r:id="rId10"/>
    <p:sldId id="266" r:id="rId11"/>
    <p:sldId id="278" r:id="rId12"/>
    <p:sldId id="267" r:id="rId13"/>
    <p:sldId id="268" r:id="rId14"/>
    <p:sldId id="279" r:id="rId15"/>
    <p:sldId id="280" r:id="rId16"/>
    <p:sldId id="281" r:id="rId17"/>
    <p:sldId id="282" r:id="rId18"/>
    <p:sldId id="263" r:id="rId19"/>
    <p:sldId id="269" r:id="rId20"/>
    <p:sldId id="272" r:id="rId21"/>
    <p:sldId id="270" r:id="rId22"/>
    <p:sldId id="271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85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3300"/>
    <a:srgbClr val="FF3300"/>
    <a:srgbClr val="800080"/>
    <a:srgbClr val="A50021"/>
    <a:srgbClr val="6600FF"/>
    <a:srgbClr val="FF3399"/>
    <a:srgbClr val="FF0066"/>
    <a:srgbClr val="66CC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315" autoAdjust="0"/>
  </p:normalViewPr>
  <p:slideViewPr>
    <p:cSldViewPr>
      <p:cViewPr varScale="1">
        <p:scale>
          <a:sx n="77" d="100"/>
          <a:sy n="7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633074,70 тыс.рублей</a:t>
          </a:r>
          <a:endParaRPr lang="ru-RU" sz="3600" b="1" dirty="0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A4AFA613-E2BE-4531-98D6-4A9CB24AF57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592984,73 тыс.рублей</a:t>
          </a:r>
          <a:endParaRPr lang="ru-RU" sz="2000" b="1" dirty="0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ru-RU" sz="36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</dgm:pt>
    <dgm:pt modelId="{08C165FE-0DA3-43CA-A8C2-D30EAEA75472}" type="pres">
      <dgm:prSet presAssocID="{F406BE59-9E46-4CB0-A1AC-AA89BF610D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</dgm:pt>
    <dgm:pt modelId="{59572A48-DC4C-4F43-B47E-E1B80BE186E4}" type="pres">
      <dgm:prSet presAssocID="{6B89AEA7-DD59-45E0-8DC5-5E2832A83525}" presName="linNode" presStyleCnt="0"/>
      <dgm:spPr/>
    </dgm:pt>
    <dgm:pt modelId="{5EA42DA1-A4AC-43BF-AB80-A1A9A4A532FB}" type="pres">
      <dgm:prSet presAssocID="{6B89AEA7-DD59-45E0-8DC5-5E2832A835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99829577-7A46-4227-8145-83C4AF3AB3E0}" type="presOf" srcId="{6217B091-792D-4360-AA14-AEC4B0930363}" destId="{31924DFC-301D-4878-AABE-D8DB9DA057CC}" srcOrd="0" destOrd="1" presId="urn:microsoft.com/office/officeart/2005/8/layout/vList6"/>
    <dgm:cxn modelId="{81E8D239-3CFE-480A-B21D-9603364EFD2A}" type="presOf" srcId="{A4AFA613-E2BE-4531-98D6-4A9CB24AF573}" destId="{31924DFC-301D-4878-AABE-D8DB9DA057CC}" srcOrd="0" destOrd="0" presId="urn:microsoft.com/office/officeart/2005/8/layout/vList6"/>
    <dgm:cxn modelId="{F1486C5B-E13D-4E25-AD9A-F3F9FAE8A265}" type="presOf" srcId="{1C4DC7A0-0569-4867-9A72-DB230A925D24}" destId="{D6F42BD9-B1D4-49DA-BE2A-7CB918BC6ECD}" srcOrd="0" destOrd="1" presId="urn:microsoft.com/office/officeart/2005/8/layout/vList6"/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7B23CEBE-5CCD-4BFC-99B6-56E9211198F4}" srcId="{F406BE59-9E46-4CB0-A1AC-AA89BF610D9D}" destId="{86B23466-5996-4E97-9BF5-124166996C6D}" srcOrd="3" destOrd="0" parTransId="{7868259C-84CF-4664-A7E9-93EC862FEC74}" sibTransId="{DD3DD997-974F-44DB-AB8D-8AB1B32F496E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CE32673E-D41A-4707-9B8C-1159161EF428}" type="presOf" srcId="{451EA97B-B891-439D-A832-FF965948F5A3}" destId="{31924DFC-301D-4878-AABE-D8DB9DA057CC}" srcOrd="0" destOrd="2" presId="urn:microsoft.com/office/officeart/2005/8/layout/vList6"/>
    <dgm:cxn modelId="{D3DBD424-B898-438C-9DD5-F7D978DA217D}" type="presOf" srcId="{86B23466-5996-4E97-9BF5-124166996C6D}" destId="{31924DFC-301D-4878-AABE-D8DB9DA057CC}" srcOrd="0" destOrd="3" presId="urn:microsoft.com/office/officeart/2005/8/layout/vList6"/>
    <dgm:cxn modelId="{AF0D763E-DAB6-4E00-894D-7D46B8E664AB}" type="presOf" srcId="{6B89AEA7-DD59-45E0-8DC5-5E2832A83525}" destId="{5EA42DA1-A4AC-43BF-AB80-A1A9A4A532FB}" srcOrd="0" destOrd="0" presId="urn:microsoft.com/office/officeart/2005/8/layout/vList6"/>
    <dgm:cxn modelId="{9406504B-833B-4680-8BE8-E8F9B5BA859D}" type="presOf" srcId="{F406BE59-9E46-4CB0-A1AC-AA89BF610D9D}" destId="{08C165FE-0DA3-43CA-A8C2-D30EAEA75472}" srcOrd="0" destOrd="0" presId="urn:microsoft.com/office/officeart/2005/8/layout/vList6"/>
    <dgm:cxn modelId="{E6207E15-D137-4FE5-9F17-93F957FDD55E}" type="presOf" srcId="{84D50579-A391-4313-86FF-C3437CD06208}" destId="{D6F42BD9-B1D4-49DA-BE2A-7CB918BC6ECD}" srcOrd="0" destOrd="0" presId="urn:microsoft.com/office/officeart/2005/8/layout/vList6"/>
    <dgm:cxn modelId="{7EFB7D21-F734-423D-9378-95B998CD4446}" srcId="{F406BE59-9E46-4CB0-A1AC-AA89BF610D9D}" destId="{451EA97B-B891-439D-A832-FF965948F5A3}" srcOrd="2" destOrd="0" parTransId="{A5F087B3-3AE3-40B1-B911-62F51F3AB940}" sibTransId="{73DA7B6E-90D2-455A-AF82-79BF05213369}"/>
    <dgm:cxn modelId="{A62512A6-C421-4610-8A15-86D3D4F5F8AD}" type="presOf" srcId="{D1C4D6E7-C706-44A5-8969-4BDB2701078A}" destId="{038B1C57-BCB7-4A43-BDC4-CAD759700AD2}" srcOrd="0" destOrd="0" presId="urn:microsoft.com/office/officeart/2005/8/layout/vList6"/>
    <dgm:cxn modelId="{2B7869A5-E776-41CE-8E86-DE792587AAF0}" type="presParOf" srcId="{038B1C57-BCB7-4A43-BDC4-CAD759700AD2}" destId="{8CCDAC25-8C0A-4C29-A6FE-771F3A39BA7B}" srcOrd="0" destOrd="0" presId="urn:microsoft.com/office/officeart/2005/8/layout/vList6"/>
    <dgm:cxn modelId="{CDCFEFEA-EA39-4B62-9705-9401CC2A0A50}" type="presParOf" srcId="{8CCDAC25-8C0A-4C29-A6FE-771F3A39BA7B}" destId="{08C165FE-0DA3-43CA-A8C2-D30EAEA75472}" srcOrd="0" destOrd="0" presId="urn:microsoft.com/office/officeart/2005/8/layout/vList6"/>
    <dgm:cxn modelId="{C5F19392-2779-457D-89BC-A643A6A10D3D}" type="presParOf" srcId="{8CCDAC25-8C0A-4C29-A6FE-771F3A39BA7B}" destId="{31924DFC-301D-4878-AABE-D8DB9DA057CC}" srcOrd="1" destOrd="0" presId="urn:microsoft.com/office/officeart/2005/8/layout/vList6"/>
    <dgm:cxn modelId="{C44E833D-79FF-4CC6-8852-3125C894C8FF}" type="presParOf" srcId="{038B1C57-BCB7-4A43-BDC4-CAD759700AD2}" destId="{6F36D95F-D0EE-46FF-B9C0-D1C3DC33E1DA}" srcOrd="1" destOrd="0" presId="urn:microsoft.com/office/officeart/2005/8/layout/vList6"/>
    <dgm:cxn modelId="{F3E33B6A-C326-4AAA-B611-410C325516DA}" type="presParOf" srcId="{038B1C57-BCB7-4A43-BDC4-CAD759700AD2}" destId="{59572A48-DC4C-4F43-B47E-E1B80BE186E4}" srcOrd="2" destOrd="0" presId="urn:microsoft.com/office/officeart/2005/8/layout/vList6"/>
    <dgm:cxn modelId="{1E82420C-F623-4136-95C5-9F82D1CD4333}" type="presParOf" srcId="{59572A48-DC4C-4F43-B47E-E1B80BE186E4}" destId="{5EA42DA1-A4AC-43BF-AB80-A1A9A4A532FB}" srcOrd="0" destOrd="0" presId="urn:microsoft.com/office/officeart/2005/8/layout/vList6"/>
    <dgm:cxn modelId="{F0E75EB9-8FDA-4D32-B3E2-5DA33D37ED61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>
              <a:solidFill>
                <a:srgbClr val="663300"/>
              </a:solidFill>
            </a:rPr>
            <a:t>Налоговые  доходы  66266,45 тыс.рублей</a:t>
          </a:r>
        </a:p>
        <a:p>
          <a:r>
            <a:rPr lang="ru-RU" dirty="0" smtClean="0">
              <a:solidFill>
                <a:srgbClr val="663300"/>
              </a:solidFill>
            </a:rPr>
            <a:t>(11,2%)</a:t>
          </a:r>
          <a:endParaRPr lang="ru-RU" dirty="0">
            <a:solidFill>
              <a:srgbClr val="663300"/>
            </a:solidFill>
          </a:endParaRPr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>
              <a:solidFill>
                <a:srgbClr val="663300"/>
              </a:solidFill>
            </a:rPr>
            <a:t>Неналоговые доходы  27165,38 тыс.рублей</a:t>
          </a:r>
        </a:p>
        <a:p>
          <a:r>
            <a:rPr lang="ru-RU" dirty="0" smtClean="0">
              <a:solidFill>
                <a:srgbClr val="663300"/>
              </a:solidFill>
            </a:rPr>
            <a:t>(4,6%)</a:t>
          </a:r>
          <a:endParaRPr lang="ru-RU" dirty="0">
            <a:solidFill>
              <a:srgbClr val="663300"/>
            </a:solidFill>
          </a:endParaRPr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>
              <a:solidFill>
                <a:srgbClr val="663300"/>
              </a:solidFill>
            </a:rPr>
            <a:t>Безвозмездные поступления 499552,90 тыс.рублей (84,2%) </a:t>
          </a:r>
          <a:endParaRPr lang="ru-RU" dirty="0">
            <a:solidFill>
              <a:srgbClr val="663300"/>
            </a:solidFill>
          </a:endParaRPr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/>
      <dgm:spPr/>
    </dgm:pt>
  </dgm:ptLst>
  <dgm:cxnLst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BA391020-29F7-4C68-B2C9-4C8317E102F0}" type="presOf" srcId="{B5159AAC-1676-4E4E-972C-5975512B4D58}" destId="{91AF7B91-6A8B-4808-92F3-78FEB1F14714}" srcOrd="0" destOrd="0" presId="urn:microsoft.com/office/officeart/2005/8/layout/cycle8"/>
    <dgm:cxn modelId="{D406DCBF-49C1-48CB-ADB4-3CA23DD323DF}" type="presOf" srcId="{A02EA5D9-01B4-4317-B403-8BC9A834170C}" destId="{C3B781A0-DB81-44C4-9B3C-3A27D256859B}" srcOrd="0" destOrd="0" presId="urn:microsoft.com/office/officeart/2005/8/layout/cycle8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6D42C81F-D2BE-4F35-830B-78FC8666A618}" type="presOf" srcId="{A00267C5-A146-4EAE-93FC-6C87809608C4}" destId="{6C10CD19-C5D4-4645-B2CE-0D7F7F7CF4FD}" srcOrd="0" destOrd="0" presId="urn:microsoft.com/office/officeart/2005/8/layout/cycle8"/>
    <dgm:cxn modelId="{0A5A3F1A-45CB-482A-B5BC-6BF0C7DF4F35}" type="presOf" srcId="{E5F15885-C494-4D76-A2B3-C968A95B10BC}" destId="{57A76E4E-09BE-4669-9F93-3347B2BD78C2}" srcOrd="0" destOrd="0" presId="urn:microsoft.com/office/officeart/2005/8/layout/cycle8"/>
    <dgm:cxn modelId="{1F4B4556-6FAA-4FE1-9F18-2F93D207B003}" type="presOf" srcId="{A02EA5D9-01B4-4317-B403-8BC9A834170C}" destId="{FD4D0C35-D31B-4C97-BEB7-6A70ADA296BC}" srcOrd="1" destOrd="0" presId="urn:microsoft.com/office/officeart/2005/8/layout/cycle8"/>
    <dgm:cxn modelId="{3E400DBC-2610-41E3-B68B-84960DF9E045}" type="presOf" srcId="{A00267C5-A146-4EAE-93FC-6C87809608C4}" destId="{46FED9CB-92B4-46D4-85C1-B2C26C34E6D4}" srcOrd="1" destOrd="0" presId="urn:microsoft.com/office/officeart/2005/8/layout/cycle8"/>
    <dgm:cxn modelId="{5EF6CF03-3024-4196-9C25-4581842B67D7}" type="presOf" srcId="{E5F15885-C494-4D76-A2B3-C968A95B10BC}" destId="{4BFBC314-ED4E-4378-A0A0-035F2CDCF059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35D99F51-442A-4549-838E-AE922A9DFCB6}" type="presParOf" srcId="{91AF7B91-6A8B-4808-92F3-78FEB1F14714}" destId="{6C10CD19-C5D4-4645-B2CE-0D7F7F7CF4FD}" srcOrd="0" destOrd="0" presId="urn:microsoft.com/office/officeart/2005/8/layout/cycle8"/>
    <dgm:cxn modelId="{2DDA5894-CE7F-4865-A738-405128CEBC1A}" type="presParOf" srcId="{91AF7B91-6A8B-4808-92F3-78FEB1F14714}" destId="{77F94917-3157-49EA-8AB2-4025BFA328CB}" srcOrd="1" destOrd="0" presId="urn:microsoft.com/office/officeart/2005/8/layout/cycle8"/>
    <dgm:cxn modelId="{CCF88FA2-2013-4ED8-8F70-D76907656AEA}" type="presParOf" srcId="{91AF7B91-6A8B-4808-92F3-78FEB1F14714}" destId="{C8F5FA48-5B8B-46DC-84A5-5F334F6B8ABB}" srcOrd="2" destOrd="0" presId="urn:microsoft.com/office/officeart/2005/8/layout/cycle8"/>
    <dgm:cxn modelId="{09C855D9-C511-4F82-9847-131701596F40}" type="presParOf" srcId="{91AF7B91-6A8B-4808-92F3-78FEB1F14714}" destId="{46FED9CB-92B4-46D4-85C1-B2C26C34E6D4}" srcOrd="3" destOrd="0" presId="urn:microsoft.com/office/officeart/2005/8/layout/cycle8"/>
    <dgm:cxn modelId="{6B7083D4-E92F-434F-B7AB-F2DAD2B5B927}" type="presParOf" srcId="{91AF7B91-6A8B-4808-92F3-78FEB1F14714}" destId="{57A76E4E-09BE-4669-9F93-3347B2BD78C2}" srcOrd="4" destOrd="0" presId="urn:microsoft.com/office/officeart/2005/8/layout/cycle8"/>
    <dgm:cxn modelId="{C82C9024-1FA1-4BCB-B04B-DB79FFA96FCB}" type="presParOf" srcId="{91AF7B91-6A8B-4808-92F3-78FEB1F14714}" destId="{ADA6F233-6AD0-407C-8A7E-B4EE71375C08}" srcOrd="5" destOrd="0" presId="urn:microsoft.com/office/officeart/2005/8/layout/cycle8"/>
    <dgm:cxn modelId="{A7FFD7EA-41E6-4712-AF7C-7CBD78FBCB4C}" type="presParOf" srcId="{91AF7B91-6A8B-4808-92F3-78FEB1F14714}" destId="{8524CB21-5C69-4284-A2FF-BA1BC26D2A13}" srcOrd="6" destOrd="0" presId="urn:microsoft.com/office/officeart/2005/8/layout/cycle8"/>
    <dgm:cxn modelId="{B0C1BE8C-34AD-4547-8B9F-E5B52E2F1717}" type="presParOf" srcId="{91AF7B91-6A8B-4808-92F3-78FEB1F14714}" destId="{4BFBC314-ED4E-4378-A0A0-035F2CDCF059}" srcOrd="7" destOrd="0" presId="urn:microsoft.com/office/officeart/2005/8/layout/cycle8"/>
    <dgm:cxn modelId="{F299F956-E406-4E53-9320-ACDA00AFDE14}" type="presParOf" srcId="{91AF7B91-6A8B-4808-92F3-78FEB1F14714}" destId="{C3B781A0-DB81-44C4-9B3C-3A27D256859B}" srcOrd="8" destOrd="0" presId="urn:microsoft.com/office/officeart/2005/8/layout/cycle8"/>
    <dgm:cxn modelId="{463A42DB-22B1-4B20-B2CE-80B5286E78FF}" type="presParOf" srcId="{91AF7B91-6A8B-4808-92F3-78FEB1F14714}" destId="{5CF66147-F2CB-4D6C-9ADF-E88BD523848C}" srcOrd="9" destOrd="0" presId="urn:microsoft.com/office/officeart/2005/8/layout/cycle8"/>
    <dgm:cxn modelId="{6844EF6B-226D-44BC-9512-4E77B5E20989}" type="presParOf" srcId="{91AF7B91-6A8B-4808-92F3-78FEB1F14714}" destId="{6FB3DC04-638D-48B1-AD80-148E8911B342}" srcOrd="10" destOrd="0" presId="urn:microsoft.com/office/officeart/2005/8/layout/cycle8"/>
    <dgm:cxn modelId="{2DBA92B3-65C5-48F3-B8F2-CF01FEF90AE8}" type="presParOf" srcId="{91AF7B91-6A8B-4808-92F3-78FEB1F14714}" destId="{FD4D0C35-D31B-4C97-BEB7-6A70ADA296BC}" srcOrd="11" destOrd="0" presId="urn:microsoft.com/office/officeart/2005/8/layout/cycle8"/>
    <dgm:cxn modelId="{6934B828-62DC-48E2-821A-31A14A082B6B}" type="presParOf" srcId="{91AF7B91-6A8B-4808-92F3-78FEB1F14714}" destId="{4DCACF50-B6B1-4969-80EA-870A682EEFD8}" srcOrd="12" destOrd="0" presId="urn:microsoft.com/office/officeart/2005/8/layout/cycle8"/>
    <dgm:cxn modelId="{B1AAF84C-8167-4C72-8261-79887ACF3F11}" type="presParOf" srcId="{91AF7B91-6A8B-4808-92F3-78FEB1F14714}" destId="{FDE7FA64-E6DA-4F4B-8B71-18F5201392E4}" srcOrd="13" destOrd="0" presId="urn:microsoft.com/office/officeart/2005/8/layout/cycle8"/>
    <dgm:cxn modelId="{D1FE76D1-C46F-4A87-A191-DA1B7A386704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992CA-A090-49F1-9881-AAC3FF6E8960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>
            <a:solidFill>
              <a:srgbClr val="000066"/>
            </a:solidFill>
          </a:endParaRPr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ИПАТОВСКОГО МУНИЦИПАЛЬНОГО РАЙОНА СК;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Резервные фонды местных администраций - образование резервных фондов органов местного самоуправления</a:t>
          </a:r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КАНДИДАТЫ В ПРИСЯЖНЫЕ ЗАСЕДАТЕЛИ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АДМИНИСТРАЦИИ ИПАТОВСКОГО МУНИЦИПАЛЬНОГО РАЙОНА СТАВРОПОЛЬСКОГО КРАЯ</a:t>
          </a: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РЕЗЕРВНЫЙ ФОНД   АДМИНИСТРАЦИИ ИПАТОВСКОГО МУНИЦИПАЛЬНОГО РАЙОНА  СК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ОТДЕЛ ИМУЩЕСТВЕННЫХ И ЗЕМЕЛЬНЫХ ОТНОШЕНИЙ АДМИНИСТРАЦИИ ИПАТОВСКОГО МУНИЦИПАЛЬНОГО РАЙОНА СК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ФИНАНСОВОЕ УПРАВЛЕНИЕ АДМИНИСТРАЦИИ ИПАТОВСКОГО МУНИЦИПАЛЬНОГО РАЙОНА СК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СОВЕТ ИПАТОВСКОГО МУНИЦИПАЛЬНОГО РАЙОНА СК,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КОНТРОЛЬНО-СЧЕТНАЯ КОМИССИЯ ИМР СК;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</dgm:pt>
    <dgm:pt modelId="{5D6F2F78-7D0D-4DD5-8C2A-94F0E1F9A188}" type="pres">
      <dgm:prSet presAssocID="{B7EF3601-472E-4132-82AE-BEF73E2128F6}" presName="linNode" presStyleCnt="0"/>
      <dgm:spPr/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</dgm:pt>
    <dgm:pt modelId="{8B46ACB2-BA3D-4E7F-83B4-4EE74D836CC1}" type="pres">
      <dgm:prSet presAssocID="{E480E5C6-C704-4DA0-9254-0932D2B525E8}" presName="linNode" presStyleCnt="0"/>
      <dgm:spPr/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</dgm:pt>
    <dgm:pt modelId="{AD50B0CD-23CB-4558-A0EC-B8BBFCA048A1}" type="pres">
      <dgm:prSet presAssocID="{94EAEF9D-66FC-477A-BF22-CFEAB67588AC}" presName="linNode" presStyleCnt="0"/>
      <dgm:spPr/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4279" custScaleY="41535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</dgm:pt>
    <dgm:pt modelId="{7C53D176-033E-4C2A-80ED-A8440B41A933}" type="pres">
      <dgm:prSet presAssocID="{2F409990-9D31-4A51-AEDF-C6826CD5CC9C}" presName="linNode" presStyleCnt="0"/>
      <dgm:spPr/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</dgm:pt>
    <dgm:pt modelId="{266E7086-3C4E-4469-9F5B-64330585A93F}" type="pres">
      <dgm:prSet presAssocID="{91BC70A7-6CDF-4C73-8BBF-ECB898243D29}" presName="linNode" presStyleCnt="0"/>
      <dgm:spPr/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</dgm:pt>
    <dgm:pt modelId="{F9F84148-0523-4B29-AA21-64F17B252833}" type="pres">
      <dgm:prSet presAssocID="{BE5F93E2-5923-4F63-9D34-9D268AFAF268}" presName="linNode" presStyleCnt="0"/>
      <dgm:spPr/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2A157-3961-4774-995D-F333DFE3079C}" type="presOf" srcId="{E0E4C071-5FB4-4859-9052-D81236DEF0ED}" destId="{A693D701-8600-4BDC-9A5A-F528A66C9EBF}" srcOrd="0" destOrd="1" presId="urn:microsoft.com/office/officeart/2005/8/layout/vList5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BF79CE27-9D3E-4789-A612-C13865A0A349}" type="presOf" srcId="{9EF5112C-5CCB-4EE2-8910-A9052CC707ED}" destId="{F359DA30-9D76-4204-9BDF-CD41F6E65D2C}" srcOrd="0" destOrd="0" presId="urn:microsoft.com/office/officeart/2005/8/layout/vList5"/>
    <dgm:cxn modelId="{52C08106-A5F1-490C-A436-111EBD6ABB16}" type="presOf" srcId="{A1D251E1-8FDB-4421-AD8D-7680674064A0}" destId="{F71CBEEC-1126-466B-AB4A-6D2428D0939D}" srcOrd="0" destOrd="0" presId="urn:microsoft.com/office/officeart/2005/8/layout/vList5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A9F4EC29-387A-4FB6-AE7C-78512531A4FC}" type="presOf" srcId="{E480E5C6-C704-4DA0-9254-0932D2B525E8}" destId="{10C3A23E-49B2-4B7C-B7FB-F4FF1914E1C5}" srcOrd="0" destOrd="0" presId="urn:microsoft.com/office/officeart/2005/8/layout/vList5"/>
    <dgm:cxn modelId="{0B16031F-BB96-4B33-8AAA-CE7B4A313752}" type="presOf" srcId="{E254D9DF-05DC-494F-941E-31BB6FCC7781}" destId="{F359DA30-9D76-4204-9BDF-CD41F6E65D2C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E1931FDB-F89D-433A-95CC-3B1CF2BD5BDA}" type="presOf" srcId="{2BDE6DFD-DD14-4A82-A7F7-2CC4E95787E0}" destId="{A693D701-8600-4BDC-9A5A-F528A66C9EBF}" srcOrd="0" destOrd="0" presId="urn:microsoft.com/office/officeart/2005/8/layout/vList5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93298FDC-0C5E-46BF-9DC6-8E02FD7BFB54}" type="presOf" srcId="{BE5F93E2-5923-4F63-9D34-9D268AFAF268}" destId="{EBC45131-294F-4974-8C60-5C2245783043}" srcOrd="0" destOrd="0" presId="urn:microsoft.com/office/officeart/2005/8/layout/vList5"/>
    <dgm:cxn modelId="{5C801327-1535-4399-BDF0-322346CA7AB9}" type="presOf" srcId="{1466FBA3-79B1-4D2E-8462-C276C6F70C92}" destId="{80B84FA3-147E-4DC7-B2A7-93E60628EE96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203D019E-F48D-4DB1-BBD4-6F2BABF2C54F}" type="presOf" srcId="{F04E0B91-D5BA-477F-98AD-030B672E88F8}" destId="{E49DFDF4-A0E1-4ED4-80B8-40CE4F7AA6D0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14F8F3D-A199-4A5E-87E0-8BC36F8439DD}" type="presOf" srcId="{5E18F47F-55A7-4667-A056-73CFF5727933}" destId="{3C2B380B-0D7A-47EF-B1D2-509C0FB20CD0}" srcOrd="0" destOrd="0" presId="urn:microsoft.com/office/officeart/2005/8/layout/vList5"/>
    <dgm:cxn modelId="{755C0C19-E95E-4272-B3E9-49A729389765}" type="presOf" srcId="{F6F82A8D-350F-4F74-9C6C-C01AAEFD67EB}" destId="{F359DA30-9D76-4204-9BDF-CD41F6E65D2C}" srcOrd="0" destOrd="2" presId="urn:microsoft.com/office/officeart/2005/8/layout/vList5"/>
    <dgm:cxn modelId="{56208A70-7457-4DE5-BC84-921CDB0C18C4}" type="presOf" srcId="{2F409990-9D31-4A51-AEDF-C6826CD5CC9C}" destId="{B5085E8F-7715-4CCE-99C4-23CCE2CF850B}" srcOrd="0" destOrd="0" presId="urn:microsoft.com/office/officeart/2005/8/layout/vList5"/>
    <dgm:cxn modelId="{9B510AF5-99A2-474C-A994-0B35225A4F8B}" type="presOf" srcId="{4BAA694B-42D4-4B4B-90F5-7902D373C68E}" destId="{F71CBEEC-1126-466B-AB4A-6D2428D0939D}" srcOrd="0" destOrd="1" presId="urn:microsoft.com/office/officeart/2005/8/layout/vList5"/>
    <dgm:cxn modelId="{7E11F7E8-E710-4B4F-98A0-AA76FC095BE9}" type="presOf" srcId="{92A0B058-A9F3-48EB-B92C-678602BB6A38}" destId="{06098AC8-9A9D-4939-BA2E-47829C1C96A9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9E0A47F4-83A7-46CB-A2DE-59544FFE53E6}" type="presOf" srcId="{C0620A8E-3D5A-41D9-B80F-C9A56D34B96C}" destId="{E49DFDF4-A0E1-4ED4-80B8-40CE4F7AA6D0}" srcOrd="0" destOrd="1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AB937455-1E47-4265-82BE-7E70D807E506}" type="presOf" srcId="{CF211CB8-C24C-4787-A74E-C43C98B26E6A}" destId="{B8D533D5-99AC-4192-96A0-490FEF40B08E}" srcOrd="0" destOrd="0" presId="urn:microsoft.com/office/officeart/2005/8/layout/vList5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350598AF-5D57-459B-95EE-C034828C5507}" type="presOf" srcId="{D8EACEDB-90B0-4570-BC76-D312A9223364}" destId="{06098AC8-9A9D-4939-BA2E-47829C1C96A9}" srcOrd="0" destOrd="1" presId="urn:microsoft.com/office/officeart/2005/8/layout/vList5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7E721031-D8A1-4808-B34D-73AA8C4A9E02}" type="presOf" srcId="{91BC70A7-6CDF-4C73-8BBF-ECB898243D29}" destId="{742462E1-E045-4731-BE83-6F9F2A4CFAF7}" srcOrd="0" destOrd="0" presId="urn:microsoft.com/office/officeart/2005/8/layout/vList5"/>
    <dgm:cxn modelId="{D2DBAE23-08FB-4AB5-B21B-1FCD5DB4A921}" type="presOf" srcId="{94EAEF9D-66FC-477A-BF22-CFEAB67588AC}" destId="{842D7F45-176E-491F-986B-BCA55FC609FC}" srcOrd="0" destOrd="0" presId="urn:microsoft.com/office/officeart/2005/8/layout/vList5"/>
    <dgm:cxn modelId="{A5C84E27-8739-42A3-80A6-A10F1F9AFCD9}" type="presOf" srcId="{B7EF3601-472E-4132-82AE-BEF73E2128F6}" destId="{6D748A27-1FCF-4DA9-BC5C-CFE6B92F84C1}" srcOrd="0" destOrd="0" presId="urn:microsoft.com/office/officeart/2005/8/layout/vList5"/>
    <dgm:cxn modelId="{95CD748C-864D-4146-AEB6-FFD3C5408101}" type="presOf" srcId="{67A4B39F-2E0A-4FF6-9379-FAEF5C83F679}" destId="{B59988EC-4355-4E9B-9E48-62ACA4B66A0F}" srcOrd="0" destOrd="0" presId="urn:microsoft.com/office/officeart/2005/8/layout/vList5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9D3FD96D-6D61-48C6-9BE5-D3D0211BA83A}" type="presParOf" srcId="{3C2B380B-0D7A-47EF-B1D2-509C0FB20CD0}" destId="{7EFB3DC1-D971-4E4A-A649-0AF38AB651A5}" srcOrd="0" destOrd="0" presId="urn:microsoft.com/office/officeart/2005/8/layout/vList5"/>
    <dgm:cxn modelId="{DF236F84-87B8-4FD0-93A9-361314893BFA}" type="presParOf" srcId="{7EFB3DC1-D971-4E4A-A649-0AF38AB651A5}" destId="{B8D533D5-99AC-4192-96A0-490FEF40B08E}" srcOrd="0" destOrd="0" presId="urn:microsoft.com/office/officeart/2005/8/layout/vList5"/>
    <dgm:cxn modelId="{8B7CEA8C-D86D-44D5-950F-5D5AB5F0378D}" type="presParOf" srcId="{7EFB3DC1-D971-4E4A-A649-0AF38AB651A5}" destId="{F359DA30-9D76-4204-9BDF-CD41F6E65D2C}" srcOrd="1" destOrd="0" presId="urn:microsoft.com/office/officeart/2005/8/layout/vList5"/>
    <dgm:cxn modelId="{7949DC2A-9BC4-41D9-9F10-A76B8922022A}" type="presParOf" srcId="{3C2B380B-0D7A-47EF-B1D2-509C0FB20CD0}" destId="{1CCA2D53-52C0-49DB-926A-7CE40E2FA186}" srcOrd="1" destOrd="0" presId="urn:microsoft.com/office/officeart/2005/8/layout/vList5"/>
    <dgm:cxn modelId="{E7399F1D-164E-486B-8540-F1C7F57A858D}" type="presParOf" srcId="{3C2B380B-0D7A-47EF-B1D2-509C0FB20CD0}" destId="{5D6F2F78-7D0D-4DD5-8C2A-94F0E1F9A188}" srcOrd="2" destOrd="0" presId="urn:microsoft.com/office/officeart/2005/8/layout/vList5"/>
    <dgm:cxn modelId="{F74DDDCD-8B10-488A-A4EC-B37DDEF33EB6}" type="presParOf" srcId="{5D6F2F78-7D0D-4DD5-8C2A-94F0E1F9A188}" destId="{6D748A27-1FCF-4DA9-BC5C-CFE6B92F84C1}" srcOrd="0" destOrd="0" presId="urn:microsoft.com/office/officeart/2005/8/layout/vList5"/>
    <dgm:cxn modelId="{C4ED37B7-E6C7-4821-8C5C-8FC9D6D23034}" type="presParOf" srcId="{5D6F2F78-7D0D-4DD5-8C2A-94F0E1F9A188}" destId="{B59988EC-4355-4E9B-9E48-62ACA4B66A0F}" srcOrd="1" destOrd="0" presId="urn:microsoft.com/office/officeart/2005/8/layout/vList5"/>
    <dgm:cxn modelId="{55BF5D2A-782D-42F1-912F-C0FB39A54CF5}" type="presParOf" srcId="{3C2B380B-0D7A-47EF-B1D2-509C0FB20CD0}" destId="{A9E0AAB7-344D-4CCF-8136-B114FB4321DD}" srcOrd="3" destOrd="0" presId="urn:microsoft.com/office/officeart/2005/8/layout/vList5"/>
    <dgm:cxn modelId="{1554D13B-2694-4F8F-AD3C-05FF672227AF}" type="presParOf" srcId="{3C2B380B-0D7A-47EF-B1D2-509C0FB20CD0}" destId="{8B46ACB2-BA3D-4E7F-83B4-4EE74D836CC1}" srcOrd="4" destOrd="0" presId="urn:microsoft.com/office/officeart/2005/8/layout/vList5"/>
    <dgm:cxn modelId="{4E9AF0B1-745C-4DC4-A794-877AC6733092}" type="presParOf" srcId="{8B46ACB2-BA3D-4E7F-83B4-4EE74D836CC1}" destId="{10C3A23E-49B2-4B7C-B7FB-F4FF1914E1C5}" srcOrd="0" destOrd="0" presId="urn:microsoft.com/office/officeart/2005/8/layout/vList5"/>
    <dgm:cxn modelId="{FF00940B-0674-4CBC-B404-A90962272FB5}" type="presParOf" srcId="{8B46ACB2-BA3D-4E7F-83B4-4EE74D836CC1}" destId="{E49DFDF4-A0E1-4ED4-80B8-40CE4F7AA6D0}" srcOrd="1" destOrd="0" presId="urn:microsoft.com/office/officeart/2005/8/layout/vList5"/>
    <dgm:cxn modelId="{0D312F57-5A2B-4700-8EB6-AD88DC684DC7}" type="presParOf" srcId="{3C2B380B-0D7A-47EF-B1D2-509C0FB20CD0}" destId="{C6145CE8-B951-4CB1-BE0F-690AFACEA177}" srcOrd="5" destOrd="0" presId="urn:microsoft.com/office/officeart/2005/8/layout/vList5"/>
    <dgm:cxn modelId="{A9F77FC5-F646-4980-8EE2-BF956F5AB285}" type="presParOf" srcId="{3C2B380B-0D7A-47EF-B1D2-509C0FB20CD0}" destId="{AD50B0CD-23CB-4558-A0EC-B8BBFCA048A1}" srcOrd="6" destOrd="0" presId="urn:microsoft.com/office/officeart/2005/8/layout/vList5"/>
    <dgm:cxn modelId="{F8A5EFB0-5E10-4D7E-A0CB-9C06E2F94D00}" type="presParOf" srcId="{AD50B0CD-23CB-4558-A0EC-B8BBFCA048A1}" destId="{842D7F45-176E-491F-986B-BCA55FC609FC}" srcOrd="0" destOrd="0" presId="urn:microsoft.com/office/officeart/2005/8/layout/vList5"/>
    <dgm:cxn modelId="{B4D094F3-54F5-4835-B994-8D212EAECE21}" type="presParOf" srcId="{AD50B0CD-23CB-4558-A0EC-B8BBFCA048A1}" destId="{80B84FA3-147E-4DC7-B2A7-93E60628EE96}" srcOrd="1" destOrd="0" presId="urn:microsoft.com/office/officeart/2005/8/layout/vList5"/>
    <dgm:cxn modelId="{01B25FCF-9A5F-4DD4-80F0-4D01DDDB940A}" type="presParOf" srcId="{3C2B380B-0D7A-47EF-B1D2-509C0FB20CD0}" destId="{BAAEA36E-C0C4-4475-BFA8-B6030F00695A}" srcOrd="7" destOrd="0" presId="urn:microsoft.com/office/officeart/2005/8/layout/vList5"/>
    <dgm:cxn modelId="{C095D80F-F117-4B07-9F7A-24775A1960E0}" type="presParOf" srcId="{3C2B380B-0D7A-47EF-B1D2-509C0FB20CD0}" destId="{7C53D176-033E-4C2A-80ED-A8440B41A933}" srcOrd="8" destOrd="0" presId="urn:microsoft.com/office/officeart/2005/8/layout/vList5"/>
    <dgm:cxn modelId="{701940A7-EED5-4827-AD1D-DE6DCFDCB43A}" type="presParOf" srcId="{7C53D176-033E-4C2A-80ED-A8440B41A933}" destId="{B5085E8F-7715-4CCE-99C4-23CCE2CF850B}" srcOrd="0" destOrd="0" presId="urn:microsoft.com/office/officeart/2005/8/layout/vList5"/>
    <dgm:cxn modelId="{7E163DEA-C17E-482B-B39C-6DFE5319BEAA}" type="presParOf" srcId="{7C53D176-033E-4C2A-80ED-A8440B41A933}" destId="{06098AC8-9A9D-4939-BA2E-47829C1C96A9}" srcOrd="1" destOrd="0" presId="urn:microsoft.com/office/officeart/2005/8/layout/vList5"/>
    <dgm:cxn modelId="{B900A2C4-8657-4E27-8BDF-1FD504F8F57C}" type="presParOf" srcId="{3C2B380B-0D7A-47EF-B1D2-509C0FB20CD0}" destId="{F5F5D586-FDDE-4279-9457-EE1E8CA42C45}" srcOrd="9" destOrd="0" presId="urn:microsoft.com/office/officeart/2005/8/layout/vList5"/>
    <dgm:cxn modelId="{192F3DA4-2315-46BC-B6D9-DE52721E0887}" type="presParOf" srcId="{3C2B380B-0D7A-47EF-B1D2-509C0FB20CD0}" destId="{266E7086-3C4E-4469-9F5B-64330585A93F}" srcOrd="10" destOrd="0" presId="urn:microsoft.com/office/officeart/2005/8/layout/vList5"/>
    <dgm:cxn modelId="{9A764E9A-6510-4620-BABF-79BCDA1AFF12}" type="presParOf" srcId="{266E7086-3C4E-4469-9F5B-64330585A93F}" destId="{742462E1-E045-4731-BE83-6F9F2A4CFAF7}" srcOrd="0" destOrd="0" presId="urn:microsoft.com/office/officeart/2005/8/layout/vList5"/>
    <dgm:cxn modelId="{F800CECB-43F1-4785-8C37-39795E930B79}" type="presParOf" srcId="{266E7086-3C4E-4469-9F5B-64330585A93F}" destId="{F71CBEEC-1126-466B-AB4A-6D2428D0939D}" srcOrd="1" destOrd="0" presId="urn:microsoft.com/office/officeart/2005/8/layout/vList5"/>
    <dgm:cxn modelId="{74E064AC-7237-4A3B-9DF4-77B33068109D}" type="presParOf" srcId="{3C2B380B-0D7A-47EF-B1D2-509C0FB20CD0}" destId="{BEABD8A8-D8B3-4994-BD7F-A2A1E85B7D35}" srcOrd="11" destOrd="0" presId="urn:microsoft.com/office/officeart/2005/8/layout/vList5"/>
    <dgm:cxn modelId="{102ECC84-8436-41FB-9F3E-B5AE127400C3}" type="presParOf" srcId="{3C2B380B-0D7A-47EF-B1D2-509C0FB20CD0}" destId="{F9F84148-0523-4B29-AA21-64F17B252833}" srcOrd="12" destOrd="0" presId="urn:microsoft.com/office/officeart/2005/8/layout/vList5"/>
    <dgm:cxn modelId="{4593CFD8-0555-4D5D-A2B9-B815D68F53D4}" type="presParOf" srcId="{F9F84148-0523-4B29-AA21-64F17B252833}" destId="{EBC45131-294F-4974-8C60-5C2245783043}" srcOrd="0" destOrd="0" presId="urn:microsoft.com/office/officeart/2005/8/layout/vList5"/>
    <dgm:cxn modelId="{308DE77F-DE4F-4A5A-A1A8-3769BF9AB40F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94CA-DAC1-4409-88CD-6F41D0CB4D56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AE62-D55D-4BDB-998B-1D323C244C2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12/15/2014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7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2786058"/>
            <a:ext cx="9286908" cy="17859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ИСПОЛНЕНИЕ БЮДЖЕТА ИПАТОВСКОГО МУНИЦИПАЛЬНОГО РАЙОНА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1 ПОЛУГОДИЕ 2014 ГОДА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857892"/>
            <a:ext cx="8643998" cy="7858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ФИНАНСОВОЕ УПРАВЛЕНИЕ АДМИНИСТРАЦИИ ИПАТОВСКОГО МУНИЦИПАЛЬНОГО РАЙОНА СТАВРОПОЛЬСКОГО КРАЯ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2014 год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71480"/>
            <a:ext cx="1673225" cy="18716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8501124" cy="4109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8892"/>
                <a:gridCol w="2071702"/>
                <a:gridCol w="2286016"/>
                <a:gridCol w="1714514"/>
              </a:tblGrid>
              <a:tr h="8116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 2014 год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 НА 01.07.2014г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ИСПОЛНЕНИЯ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470270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2831,00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1130,90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40,0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28235">
                <a:tc>
                  <a:txBody>
                    <a:bodyPr/>
                    <a:lstStyle/>
                    <a:p>
                      <a:r>
                        <a:rPr lang="ru-RU" sz="1200" b="1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422352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Мероприятия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1,29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2,6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39411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Обеспечение деятельности поисково-спасательных учреждений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2781,00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1129,61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40,6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1142985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2428868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2400" dirty="0"/>
          </a:p>
        </p:txBody>
      </p:sp>
      <p:pic>
        <p:nvPicPr>
          <p:cNvPr id="9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3116"/>
            <a:ext cx="1500198" cy="950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142984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itchFamily="66" charset="0"/>
              </a:rPr>
              <a:t>Средства 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86710" y="2786058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92880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ПЛАН 2014 года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84418,80 тыс.рублей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185736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РАСХОДЫ НА 01.07.2014 года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73940,70 тыс.рублей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3" name="Рисунок 12" descr="i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5072074"/>
            <a:ext cx="1905000" cy="1428750"/>
          </a:xfrm>
          <a:prstGeom prst="rect">
            <a:avLst/>
          </a:prstGeom>
        </p:spPr>
      </p:pic>
      <p:pic>
        <p:nvPicPr>
          <p:cNvPr id="14" name="Рисунок 13" descr="i 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786058"/>
            <a:ext cx="1905000" cy="1428750"/>
          </a:xfrm>
          <a:prstGeom prst="rect">
            <a:avLst/>
          </a:prstGeom>
        </p:spPr>
      </p:pic>
      <p:pic>
        <p:nvPicPr>
          <p:cNvPr id="15" name="Рисунок 14" descr="i (3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714620"/>
            <a:ext cx="2143125" cy="14287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14348" y="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подраздел «Сельское хозяйство и рыболовство»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</a:b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" name="Picture 80" descr="GER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786050" y="4286256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87,6%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071546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400" dirty="0" smtClean="0">
                <a:latin typeface="Comic Sans MS" pitchFamily="66" charset="0"/>
              </a:rPr>
              <a:t>Средства 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6" name="Рамка 5"/>
          <p:cNvSpPr/>
          <p:nvPr/>
        </p:nvSpPr>
        <p:spPr>
          <a:xfrm>
            <a:off x="3571868" y="1928802"/>
            <a:ext cx="2428892" cy="1143008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План 2014 года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9353,75,00 тыс.рублей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071802" y="3714752"/>
            <a:ext cx="3500462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Расходы на 01.07.2014 года 2965,42 тыс.рублей</a:t>
            </a:r>
          </a:p>
        </p:txBody>
      </p:sp>
      <p:pic>
        <p:nvPicPr>
          <p:cNvPr id="9" name="Рисунок 8" descr="i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2038350" cy="1428750"/>
          </a:xfrm>
          <a:prstGeom prst="rect">
            <a:avLst/>
          </a:prstGeom>
        </p:spPr>
      </p:pic>
      <p:pic>
        <p:nvPicPr>
          <p:cNvPr id="10" name="Рисунок 9" descr="i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500306"/>
            <a:ext cx="1957389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подраздел Дорожное хозяйство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80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Рамка 12"/>
          <p:cNvSpPr/>
          <p:nvPr/>
        </p:nvSpPr>
        <p:spPr>
          <a:xfrm>
            <a:off x="3214678" y="5286388"/>
            <a:ext cx="3500462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ИСПОЛНЕНИЕ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31,7 %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Средства направлены на расходы , связанные с экономическими вопросами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ПЛАН 2014 года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1597,00 тыс.рублей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207167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РАСХОДЫ НА 01.07.2014 год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96,71тыс.рублей</a:t>
            </a:r>
          </a:p>
        </p:txBody>
      </p:sp>
      <p:pic>
        <p:nvPicPr>
          <p:cNvPr id="9" name="Рисунок 8" descr="i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428868"/>
            <a:ext cx="2143125" cy="17145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0002" y="142852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подраздел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«Другие вопросы в области национальной экономики» 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71802" y="464344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6,1 %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0010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  <a:endParaRPr lang="ru-RU" dirty="0"/>
          </a:p>
        </p:txBody>
      </p:sp>
      <p:pic>
        <p:nvPicPr>
          <p:cNvPr id="8" name="Рисунок 7" descr="i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214686"/>
            <a:ext cx="1428728" cy="10108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2214554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66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262415,16 тыс.рублей</a:t>
            </a:r>
            <a:endParaRPr lang="ru-RU" b="1" i="1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2143116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66"/>
                </a:solidFill>
              </a:rPr>
              <a:t>РАСХОДЫ ЗА 1полугодие 2014 года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90689,14 тыс.рублей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1604" y="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подраздел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Дошкольное образование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14678" y="500063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34,6%</a:t>
            </a:r>
            <a:endParaRPr lang="ru-RU" b="1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1071546"/>
            <a:ext cx="9358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357430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800080"/>
                </a:solidFill>
              </a:rPr>
              <a:t>ПЛАН НА 2014 год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372781,07 тыс.рублей</a:t>
            </a:r>
            <a:endParaRPr lang="ru-RU" b="1" i="1" dirty="0">
              <a:solidFill>
                <a:srgbClr val="80008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235743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800080"/>
                </a:solidFill>
              </a:rPr>
              <a:t>РАСХОДЫ ЗА 1 полугодие 2014 года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200941,02 тыс.рублей</a:t>
            </a:r>
          </a:p>
        </p:txBody>
      </p:sp>
      <p:pic>
        <p:nvPicPr>
          <p:cNvPr id="10" name="Рисунок 9" descr="glo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143248"/>
            <a:ext cx="2500330" cy="1785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57192" y="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подраздел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Общее образование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357554" y="5425875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53,9%</a:t>
            </a:r>
            <a:endParaRPr lang="ru-RU" b="1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42918"/>
            <a:ext cx="88583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ПОДРАЗДЕЛ </a:t>
            </a: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Молодежная политика и оздоровление детей</a:t>
            </a:r>
            <a:endParaRPr lang="ru-RU" sz="2000" b="1" u="sng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400" dirty="0" smtClean="0">
                <a:latin typeface="Comic Sans MS" pitchFamily="66" charset="0"/>
              </a:rPr>
              <a:t>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endParaRPr lang="ru-RU" sz="1400" dirty="0" smtClean="0"/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ПОДРАЗДЕЛ </a:t>
            </a: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Другие вопросы в области образования </a:t>
            </a:r>
          </a:p>
          <a:p>
            <a:pPr algn="just"/>
            <a:r>
              <a:rPr lang="ru-RU" sz="1400" dirty="0" smtClean="0">
                <a:latin typeface="Comic Sans MS" pitchFamily="66" charset="0"/>
              </a:rPr>
              <a:t>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786" y="214311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8112,49 тыс.рублей</a:t>
            </a:r>
            <a:endParaRPr lang="ru-RU" b="1" i="1" dirty="0">
              <a:solidFill>
                <a:srgbClr val="66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200024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РАСХОДЫ ЗА 1 полугодие 2014 года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1538,23 тыс.рублей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143512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4568,58 тыс.рублей</a:t>
            </a:r>
            <a:endParaRPr lang="ru-RU" b="1" i="1" dirty="0">
              <a:solidFill>
                <a:srgbClr val="FF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50720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РАСХОДЫ ЗА 1 полугодие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 2014 года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1791,65 тыс.рублей</a:t>
            </a:r>
          </a:p>
        </p:txBody>
      </p:sp>
      <p:pic>
        <p:nvPicPr>
          <p:cNvPr id="17" name="Рисунок 16" descr="i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928802"/>
            <a:ext cx="1571636" cy="10715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3108" y="14285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357554" y="300037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ИСПОЛНЕНИЕ 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19,0%</a:t>
            </a:r>
            <a:endParaRPr lang="ru-RU" b="1" i="1" dirty="0">
              <a:solidFill>
                <a:srgbClr val="6666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92933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39,2 %</a:t>
            </a:r>
            <a:endParaRPr lang="ru-RU" b="1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02127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itchFamily="66" charset="0"/>
              </a:rPr>
              <a:t>Средства направлены на обеспечение деятельности РМКУК "Ипатовская межпоселенческая центральная библиотека" Ипатовского района СК, на финансовое обеспечение выполнения муниципального  задания ММБУК "Культурно-досуговой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2425479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10870,74 тыс.рублей</a:t>
            </a:r>
            <a:endParaRPr lang="ru-RU" b="1" i="1" dirty="0">
              <a:solidFill>
                <a:srgbClr val="66CC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00" y="250030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РАСХОДЫ НА 01.07.2014 года </a:t>
            </a:r>
          </a:p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3841,21тыс.рублей</a:t>
            </a:r>
          </a:p>
        </p:txBody>
      </p:sp>
      <p:pic>
        <p:nvPicPr>
          <p:cNvPr id="12" name="Рисунок 11" descr="i 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214686"/>
            <a:ext cx="2000264" cy="15716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00232" y="0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КУЛЬТУРА И КИНЕМАТОГРАФИЯ</a:t>
            </a:r>
            <a:br>
              <a:rPr lang="ru-RU" sz="2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2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подраздел «культура» </a:t>
            </a:r>
            <a:endParaRPr lang="ru-RU" sz="2400" dirty="0"/>
          </a:p>
        </p:txBody>
      </p:sp>
      <p:pic>
        <p:nvPicPr>
          <p:cNvPr id="10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00364" y="535782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35,3%</a:t>
            </a:r>
            <a:endParaRPr lang="ru-RU" b="1" i="1" dirty="0">
              <a:solidFill>
                <a:srgbClr val="66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3857628"/>
          <a:ext cx="8358245" cy="266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4710"/>
                <a:gridCol w="1714512"/>
                <a:gridCol w="1857388"/>
                <a:gridCol w="1571635"/>
              </a:tblGrid>
              <a:tr h="57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УТВЕРЖДЕНО 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 2014 год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ИСПОЛНЕНО НА 01.07.2014г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ИСПОЛНЕНИЯ</a:t>
                      </a: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333361,19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189984,47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Социальное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262427,45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154078,43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58,7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56405,37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28433,96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50,4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14528,37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7472,08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51,4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858048" cy="571480"/>
          </a:xfrm>
          <a:noFill/>
          <a:scene3d>
            <a:camera prst="orthographicFront"/>
            <a:lightRig rig="glow" dir="t"/>
          </a:scene3d>
          <a:sp3d prstMaterial="dkEdge">
            <a:bevelT w="73660" h="44450" prst="relaxedInse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3300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663300"/>
              </a:solidFill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 dirty="0" smtClean="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71475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345156"/>
            <a:ext cx="8715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Расходы направлены на проведение массовых спортивных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200560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УТВЕРЖДЕНО 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2014 год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500,0 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206828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НА 01.07.2014г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42,96 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0"/>
            <a:ext cx="5510419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ФИЗКУЛЬТУРА И СПОРТ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642918"/>
            <a:ext cx="379302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Подраздел «Массовый спорт»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Рисунок 13" descr="i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8" y="3143258"/>
            <a:ext cx="1905000" cy="14287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86000" y="514012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8,6%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82000" cy="4730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86808" cy="12144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/>
              <a:t>Доходы, расходы бюджета Ипатовского муниципального района Ставропольского края</a:t>
            </a:r>
            <a:br>
              <a:rPr lang="ru-RU" sz="2700" b="1" dirty="0" smtClean="0"/>
            </a:br>
            <a:r>
              <a:rPr lang="ru-RU" sz="2700" b="1" dirty="0" smtClean="0"/>
              <a:t> за 1 полугодие 2014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501122" cy="348059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14650"/>
                <a:gridCol w="2094940"/>
                <a:gridCol w="1745766"/>
                <a:gridCol w="1745766"/>
              </a:tblGrid>
              <a:tr h="90449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2014 год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01.07.2014г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ИСПОЛНЕНИЯ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62421,00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30960,50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49,6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b="0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0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16854,00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8177,00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48,5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0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45567,00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22783,50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786710" y="1785926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142852"/>
            <a:ext cx="5217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МЕЖБЮДЖЕТНЫЕ ТРАНСФЕРТЫ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86610" cy="70483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  <a:t>МУНИЦИПАЛЬНАЯ 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  <a:t> «РАЗВИТИЕ ОБРАЗОВАНИЯ В ИПАТОВСКОМ МУНИЦИПАЛЬНОМ РАЙОНЕ СК»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857232"/>
            <a:ext cx="6858016" cy="1071570"/>
          </a:xfrm>
          <a:ln>
            <a:noFill/>
          </a:ln>
        </p:spPr>
        <p:txBody>
          <a:bodyPr anchor="ctr" anchorCtr="0">
            <a:normAutofit fontScale="25000" lnSpcReduction="20000"/>
          </a:bodyPr>
          <a:lstStyle/>
          <a:p>
            <a:endParaRPr lang="ru-RU" sz="1400" b="1" u="sng" dirty="0" smtClean="0"/>
          </a:p>
          <a:p>
            <a:pPr>
              <a:buNone/>
            </a:pPr>
            <a:r>
              <a:rPr lang="ru-RU" sz="5500" b="1" u="sng" dirty="0" smtClean="0"/>
              <a:t>Цели программы </a:t>
            </a:r>
            <a:r>
              <a:rPr lang="ru-RU" sz="5500" dirty="0" smtClean="0"/>
              <a:t>- 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обеспечение всеобщей доступности и общественно приемлемого непрерывного, качественного образования для удовлетворения  образовательной потребности населения Ипатовского района через создание условий для обновления структуры и содержания образования, способствующего духовному, физическому и интеллектуальному развитию детей и молодежи.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1500198"/>
                <a:gridCol w="1500198"/>
                <a:gridCol w="14287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сети дошкольных образовательных учреждений в Ипатовском муниципальном районе Ставропольского края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11953,85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860,03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 дошкольного, общего и дополнительного образования в Ипатовском муниципальном    районе Ставропольского края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21880,14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3923,25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Пожарная безопасность образовательных учреждений Ипатовского района Ставропольского края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1060,21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реализации муниципальной программы «Развитие  образования в Ипатовском муниципальном    районе Ставропольского края» и общепрограммные мероприятия»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219755,52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111176,24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50,6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программе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254649,72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115959,52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6428266"/>
            <a:ext cx="878684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hlinkClick r:id="rId2"/>
              </a:rPr>
              <a:t>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2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24_12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89"/>
            <a:ext cx="1857388" cy="1245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86710" y="200024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(тыс.руб.)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52400"/>
            <a:ext cx="7643834" cy="776270"/>
          </a:xfrm>
        </p:spPr>
        <p:txBody>
          <a:bodyPr anchor="ctr" anchorCtr="1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800" b="1" dirty="0" smtClean="0">
                <a:ln w="11430"/>
                <a:gradFill flip="none" rotWithShape="1">
                  <a:gsLst>
                    <a:gs pos="0">
                      <a:srgbClr val="CC9900">
                        <a:shade val="30000"/>
                        <a:satMod val="115000"/>
                      </a:srgbClr>
                    </a:gs>
                    <a:gs pos="50000">
                      <a:srgbClr val="CC9900">
                        <a:shade val="67500"/>
                        <a:satMod val="115000"/>
                      </a:srgbClr>
                    </a:gs>
                    <a:gs pos="100000">
                      <a:srgbClr val="CC99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МУНИЦИПАЛЬНАЯ ПРОГРАММА </a:t>
            </a:r>
            <a:br>
              <a:rPr lang="ru-RU" sz="1800" b="1" dirty="0" smtClean="0">
                <a:ln w="11430"/>
                <a:gradFill flip="none" rotWithShape="1">
                  <a:gsLst>
                    <a:gs pos="0">
                      <a:srgbClr val="CC9900">
                        <a:shade val="30000"/>
                        <a:satMod val="115000"/>
                      </a:srgbClr>
                    </a:gs>
                    <a:gs pos="50000">
                      <a:srgbClr val="CC9900">
                        <a:shade val="67500"/>
                        <a:satMod val="115000"/>
                      </a:srgbClr>
                    </a:gs>
                    <a:gs pos="100000">
                      <a:srgbClr val="CC99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b="1" dirty="0" smtClean="0">
                <a:ln w="11430"/>
                <a:gradFill flip="none" rotWithShape="1">
                  <a:gsLst>
                    <a:gs pos="0">
                      <a:srgbClr val="CC9900">
                        <a:shade val="30000"/>
                        <a:satMod val="115000"/>
                      </a:srgbClr>
                    </a:gs>
                    <a:gs pos="50000">
                      <a:srgbClr val="CC9900">
                        <a:shade val="67500"/>
                        <a:satMod val="115000"/>
                      </a:srgbClr>
                    </a:gs>
                    <a:gs pos="100000">
                      <a:srgbClr val="CC99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 РАЗВИТИЕ СЕЛЬСКОГО ХОЗЯЙСТВА В ИПАТОВСКОМ МУНИЦИПАЛЬНОМ РАЙОНЕ СК»</a:t>
            </a:r>
            <a:endParaRPr lang="ru-RU" sz="1800" b="1" dirty="0">
              <a:ln w="11430"/>
              <a:gradFill flip="none" rotWithShape="1">
                <a:gsLst>
                  <a:gs pos="0">
                    <a:srgbClr val="CC9900">
                      <a:shade val="30000"/>
                      <a:satMod val="115000"/>
                    </a:srgbClr>
                  </a:gs>
                  <a:gs pos="50000">
                    <a:srgbClr val="CC9900">
                      <a:shade val="67500"/>
                      <a:satMod val="115000"/>
                    </a:srgbClr>
                  </a:gs>
                  <a:gs pos="100000">
                    <a:srgbClr val="CC99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28628"/>
          </a:xfrm>
        </p:spPr>
        <p:txBody>
          <a:bodyPr>
            <a:normAutofit fontScale="25000" lnSpcReduction="20000"/>
          </a:bodyPr>
          <a:lstStyle/>
          <a:p>
            <a:r>
              <a:rPr lang="ru-RU" sz="1600" u="sng" dirty="0" smtClean="0"/>
              <a:t> 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5600" b="1" u="sng" dirty="0" smtClean="0">
                <a:solidFill>
                  <a:schemeClr val="accent6">
                    <a:lumMod val="50000"/>
                  </a:schemeClr>
                </a:solidFill>
              </a:rPr>
              <a:t>Цель программы</a:t>
            </a:r>
            <a:r>
              <a:rPr lang="ru-RU" sz="5600" b="1" dirty="0" smtClean="0">
                <a:solidFill>
                  <a:schemeClr val="accent6">
                    <a:lumMod val="50000"/>
                  </a:schemeClr>
                </a:solidFill>
              </a:rPr>
              <a:t> - обеспечение финансовой устойчивости сельхозтоваропроизводителей, устойчивое развитие сельских территорий Ипатовского района (организация соревнования и поощрение победителей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ru-RU" sz="4800" dirty="0" smtClean="0"/>
          </a:p>
          <a:p>
            <a:endParaRPr lang="ru-RU" sz="1600" u="sng" dirty="0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42844" y="2357430"/>
          <a:ext cx="8786873" cy="21015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71966"/>
                <a:gridCol w="1714512"/>
                <a:gridCol w="1500198"/>
                <a:gridCol w="1500197"/>
              </a:tblGrid>
              <a:tr h="1559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по задачам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541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соревнования и поощрение победителей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300,00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6642556"/>
            <a:ext cx="73581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2060"/>
                </a:solidFill>
                <a:hlinkClick r:id="rId2"/>
              </a:rPr>
              <a:t>http://www.ipatovo.org/list.php?c=mun_program</a:t>
            </a:r>
            <a:endParaRPr lang="ru-RU" sz="8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i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43042" cy="10953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86710" y="200024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(тыс.руб.)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572396" cy="9286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« РАЗВИТИЕ КУЛЬТУРЫ В ИПАТОВСКОМ  МУНИЦИПАЛЬНОМ РАЙОНЕ СК»</a:t>
            </a:r>
            <a:endParaRPr lang="ru-RU" sz="1800" dirty="0">
              <a:solidFill>
                <a:srgbClr val="FF6600"/>
              </a:solidFill>
            </a:endParaRPr>
          </a:p>
        </p:txBody>
      </p:sp>
      <p:pic>
        <p:nvPicPr>
          <p:cNvPr id="4" name="Содержимое 3" descr="31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71604" cy="1211080"/>
          </a:xfrm>
        </p:spPr>
      </p:pic>
      <p:sp>
        <p:nvSpPr>
          <p:cNvPr id="6" name="Прямоугольник 5"/>
          <p:cNvSpPr/>
          <p:nvPr/>
        </p:nvSpPr>
        <p:spPr>
          <a:xfrm>
            <a:off x="142844" y="1142985"/>
            <a:ext cx="885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/>
              <a:t>Цели программы </a:t>
            </a:r>
            <a:r>
              <a:rPr lang="ru-RU" sz="1400" dirty="0" smtClean="0"/>
              <a:t>- сохранение и развитие культуры ,создание единого культурного пространства на территории Ипатовского района, условий для  духовного возрождения народа, создание равных возможностей для доступа  населения Ипатовского района к отечественным и мировым  культурным ценностям.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</a:t>
            </a:r>
            <a:endParaRPr lang="ru-RU" sz="1400" dirty="0">
              <a:solidFill>
                <a:srgbClr val="FF00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571744"/>
          <a:ext cx="8572559" cy="28575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29090"/>
                <a:gridCol w="1643075"/>
                <a:gridCol w="1500197"/>
                <a:gridCol w="1500197"/>
              </a:tblGrid>
              <a:tr h="6689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 по задачам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Развитие системы художественного образования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249,00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86,00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34,5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15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Поддержка лучших традиций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602,95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144,00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23,9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0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Укрепление материально-технической базы муниципальных учреждений культуры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320,00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0,00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-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15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Обеспечение выполнения муниципального задания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2128,69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788,00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37,0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0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Обеспечение деятельности РМКУК «Ипатовская МЦБ»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7421,00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2823,21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38,0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72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Всего по программе</a:t>
                      </a:r>
                      <a:endParaRPr lang="ru-RU" sz="18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10721,64</a:t>
                      </a:r>
                      <a:endParaRPr lang="ru-RU" sz="16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3841,21</a:t>
                      </a:r>
                      <a:endParaRPr lang="ru-RU" sz="16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35,8</a:t>
                      </a:r>
                      <a:endParaRPr lang="ru-RU" sz="16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00034" y="6072206"/>
            <a:ext cx="82868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6710" y="2167258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(тыс.руб.)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8009200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143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7358082" cy="107154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МУНИЦИПАЛЬНАЯ ПРОГРАММА </a:t>
            </a:r>
            <a:b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</a:b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«МЕЖНАЦИОНАЛЬНЫЕ ОТНОШЕНИЯ И ПОДДЕРЖКА КАЗАЧЕСТВА В ИПАТОВСКОМ МУНИЦИПАЛЬНОМ РАЙОНЕ СК»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9200"/>
            <a:ext cx="8786874" cy="493776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1400" b="1" u="sng" dirty="0" smtClean="0"/>
              <a:t>Цели программы </a:t>
            </a:r>
            <a:r>
              <a:rPr lang="ru-RU" sz="1400" dirty="0" smtClean="0"/>
              <a:t>- создание благоприятных условий для развития этноконфессиональных отношений; возрождение  и  развитие  духовно-культурных  основ  казачества,   семейных казачьих    традиций,    казачьего    образования,  военно-патриотического   воспитания  казачьей молодежи на территории Ипатовского района.</a:t>
            </a:r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496"/>
          <a:ext cx="8643997" cy="157163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{8A107856-5554-42FB-B03E-39F5DBC370BA}</a:tableStyleId>
              </a:tblPr>
              <a:tblGrid>
                <a:gridCol w="4102236"/>
                <a:gridCol w="1758101"/>
                <a:gridCol w="1391830"/>
                <a:gridCol w="1391830"/>
              </a:tblGrid>
              <a:tr h="9317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 программы по задачам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</a:tr>
              <a:tr h="639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</a:rPr>
                        <a:t>Проведение мероприятий в рамках развития казачества</a:t>
                      </a:r>
                      <a:endParaRPr lang="ru-RU" sz="14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</a:rPr>
                        <a:t>97,00</a:t>
                      </a:r>
                      <a:endParaRPr lang="ru-RU" sz="14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</a:rPr>
                        <a:t>3,26</a:t>
                      </a:r>
                      <a:endParaRPr lang="ru-RU" sz="14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</a:rPr>
                        <a:t>3,4</a:t>
                      </a:r>
                      <a:endParaRPr lang="ru-RU" sz="14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2500306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6519446"/>
            <a:ext cx="86439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06181" y="2428868"/>
            <a:ext cx="909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(тыс.руб.)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7500958" cy="10620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«РАЗВИТИЕ ЭКОНОМИКИ, МАЛОГО И СРЕДНЕГО БИЗНЕСА, ПОТРЕБИТЕЛЬСКОГО РЫНКА И УЛУЧШЕНИЕ ИНВЕСТИЦИОННОГО КЛИМАТА В ИПАТОВСКОМ МУНИЦИПАЛЬНОМ РАЙОНЕ СК»</a:t>
            </a:r>
            <a:endParaRPr lang="ru-RU" sz="1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643182"/>
          <a:ext cx="8715437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063"/>
                <a:gridCol w="1437452"/>
                <a:gridCol w="1588763"/>
                <a:gridCol w="1407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200" dirty="0" smtClean="0"/>
                        <a:t>в разрезе подпрограмм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 на территории Ипатовского муниципального района СК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93,45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32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потребительского рынка в Ипатовском муниципальном районе СК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административных барьеров, оптимизация и повышение качества предоставления государственных и муниципальных услуг в Ипатовском муниципальном районе СК, в том числе на базе многофункционального центра предоставления государственных и муниципальных услуг в  Ипатовском муниципальном районе СК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18494,39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по программе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19994,39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121442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u="sng" dirty="0" smtClean="0"/>
              <a:t>Цель программы </a:t>
            </a:r>
            <a:r>
              <a:rPr lang="ru-RU" sz="1400" dirty="0" smtClean="0"/>
              <a:t>-</a:t>
            </a:r>
            <a:r>
              <a:rPr lang="ru-RU" sz="1400" dirty="0" smtClean="0">
                <a:ea typeface="Times New Roman"/>
              </a:rPr>
              <a:t> обеспечение устойчивого  социально-экономического развития Ипатовского муниципального района; </a:t>
            </a:r>
            <a:r>
              <a:rPr lang="ru-RU" sz="1400" spc="-20" dirty="0" smtClean="0">
                <a:ea typeface="Times New Roman"/>
              </a:rPr>
              <a:t>формирование благоприятного инвестиционного климата и положительного имиджа района; </a:t>
            </a:r>
            <a:r>
              <a:rPr lang="ru-RU" sz="1400" dirty="0" smtClean="0">
                <a:ea typeface="Times New Roman"/>
              </a:rPr>
              <a:t>создание благоприятных условий для развития малого и среднего предпринимательства; развитие сферы потребительского рынка и повышение доступности товаров и услуг для населения района;</a:t>
            </a:r>
          </a:p>
        </p:txBody>
      </p:sp>
      <p:pic>
        <p:nvPicPr>
          <p:cNvPr id="10" name="Рисунок 9" descr="iCAFHC0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428750" cy="11620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85720" y="6642556"/>
            <a:ext cx="86439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86710" y="2000240"/>
            <a:ext cx="107157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</a:t>
            </a:r>
            <a:r>
              <a:rPr lang="ru-RU" sz="1100" dirty="0" smtClean="0"/>
              <a:t>(тыс.руб.)    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2400"/>
            <a:ext cx="7572396" cy="84770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МУНИЦИПАЛЬНАЯ 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 « УПРАВЛЕНИЕ ИМУЩЕСТВОМ ИПАТОВСКОГО МУНИЦИПАЛЬНОГО РАЙОНА СК»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1400" b="1" u="sng" dirty="0" smtClean="0"/>
              <a:t>Цель программы </a:t>
            </a:r>
            <a:r>
              <a:rPr lang="ru-RU" sz="1400" dirty="0" smtClean="0"/>
              <a:t> - развитие и совершенствование имущественных и земельных отношений для обеспечения решения задач социально-экономического развития Ипатовского муниципального района Ставропольского края.</a:t>
            </a:r>
          </a:p>
          <a:p>
            <a:endParaRPr lang="ru-RU" sz="14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500306"/>
          <a:ext cx="8358248" cy="3205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43404"/>
                <a:gridCol w="1428760"/>
                <a:gridCol w="1571636"/>
                <a:gridCol w="1214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муниципальной собственностью Ипатовского муниципального района Ставропольского края в области имущественных и земельных отношений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1 760,30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370,59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реализации программы «Управление имуществом  Ипатовского муниципального района Ставропольского края» и общепрограммные мероприятия» муниципальной программы</a:t>
                      </a:r>
                    </a:p>
                    <a:p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4 943,80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по программе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6704,10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2382,79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596" y="6143644"/>
            <a:ext cx="83582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2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9" name="Рисунок 8" descr="i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0"/>
            <a:ext cx="1571636" cy="11787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86710" y="200024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тыс.руб.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52400"/>
            <a:ext cx="6686568" cy="9906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  <a:t>«РЕАЛИЗАЦИЯ МОЛОДЕЖНОЙ ПОЛИТИКИ В ИПАТОВСКОМ РАЙОНЕ СТАВРОПОЛЬСКОГО КРАЯ»</a:t>
            </a:r>
            <a:endParaRPr lang="ru-RU" sz="1800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r>
              <a:rPr lang="ru-RU" sz="1400" b="1" u="sng" dirty="0" smtClean="0"/>
              <a:t>Цель программы</a:t>
            </a:r>
            <a:r>
              <a:rPr lang="ru-RU" sz="1400" dirty="0" smtClean="0"/>
              <a:t> - создание условий для патриотического и духовно-нравственного воспитания молодёжи, реализации ее научно-технического и творческого потенциала, поддержка деятельности молодёжных и детских общественных объединений, развитие созидательной активности молодёжи, профилактика безнадзорности несовершеннолетних в Ипатовском районе.</a:t>
            </a:r>
            <a:endParaRPr lang="ru-RU" sz="1400" b="1" dirty="0" smtClean="0"/>
          </a:p>
          <a:p>
            <a:endParaRPr lang="ru-RU" sz="1400" b="1" u="sng" dirty="0"/>
          </a:p>
        </p:txBody>
      </p:sp>
      <p:pic>
        <p:nvPicPr>
          <p:cNvPr id="4" name="Рисунок 3" descr="i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8" y="142852"/>
            <a:ext cx="1571634" cy="100013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643182"/>
          <a:ext cx="8858312" cy="2800032"/>
        </p:xfrm>
        <a:graphic>
          <a:graphicData uri="http://schemas.openxmlformats.org/drawingml/2006/table">
            <a:tbl>
              <a:tblPr firstRow="1" bandRow="1">
                <a:solidFill>
                  <a:srgbClr val="66CCFF"/>
                </a:solidFill>
                <a:tableStyleId>{5C22544A-7EE6-4342-B048-85BDC9FD1C3A}</a:tableStyleId>
              </a:tblPr>
              <a:tblGrid>
                <a:gridCol w="4929222"/>
                <a:gridCol w="1357322"/>
                <a:gridCol w="1357322"/>
                <a:gridCol w="1214446"/>
              </a:tblGrid>
              <a:tr h="5086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Исполнение программы по задачам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Кадровая, учебно-методическая и нформационно-аналитическая деятельность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15,00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0,00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6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Организация деятельности районных детских и молодежных организаций, общественных и координационных советов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8,00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0,00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Организация и проведение районных мероприятий с детьми и молодежью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627,00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44,40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7,1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Поддержка талантливой и инициативной  молодежи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100,00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9,42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9,4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Обеспечение деятельности МКУ «Центр по работе с молодежью»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1288,90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480,61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37,3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Всего по программе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2038,90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534,43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26,2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6500834"/>
            <a:ext cx="83582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18391" y="2214554"/>
            <a:ext cx="797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142984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«РАЗВИТИЕ ФИЗИЧЕСКОЙ КУЛЬТУРЫ И СПОРТА 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В ИПАТОВСКОМ МУНИЦИПАЛЬНОМ РАЙОНЕ СК»</a:t>
            </a:r>
            <a:endParaRPr lang="ru-RU" sz="1800" dirty="0">
              <a:solidFill>
                <a:srgbClr val="990033"/>
              </a:solidFill>
            </a:endParaRPr>
          </a:p>
        </p:txBody>
      </p:sp>
      <p:pic>
        <p:nvPicPr>
          <p:cNvPr id="4" name="Содержимое 3" descr="iCAA1HPU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1714512" cy="1214422"/>
          </a:xfrm>
        </p:spPr>
      </p:pic>
      <p:sp>
        <p:nvSpPr>
          <p:cNvPr id="5" name="TextBox 4"/>
          <p:cNvSpPr txBox="1"/>
          <p:nvPr/>
        </p:nvSpPr>
        <p:spPr>
          <a:xfrm>
            <a:off x="500034" y="1214422"/>
            <a:ext cx="8358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условий для реализации конституционного права граждан на занятие физической культурой и спортом и приобщение населения Ипатовского муниципального района Ставропольского края к регулярным занятиям физической культурой и спортом .</a:t>
            </a:r>
            <a:endParaRPr lang="ru-RU" sz="1400" dirty="0" smtClean="0">
              <a:latin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2844" y="2285992"/>
          <a:ext cx="8858312" cy="1676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0594"/>
                <a:gridCol w="1500198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Исполнение программы по задачам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ourier New"/>
                          <a:ea typeface="Times New Roman"/>
                        </a:rPr>
                        <a:t>Мероприятия,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Courier New"/>
                          <a:ea typeface="Times New Roman"/>
                        </a:rPr>
                        <a:t> направленные на популяризацию и развитие физической культуры и спорта в Ипатовском муниципальном районе Ставропольского края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500,00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42,96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8,6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42844" y="4857760"/>
            <a:ext cx="83582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26531" y="1928802"/>
            <a:ext cx="797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52400"/>
            <a:ext cx="7429520" cy="847708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МУНИЦИПАЛЬНАЯ ПРОГРАММА</a:t>
            </a:r>
            <a:br>
              <a:rPr lang="ru-RU" sz="1400" b="1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« РАЗВИТИЕ ЖИЛИЩНО-КОММУНАЛЬНОГО, ТОПЛИВНО-ЭНЕРГЕТИЧЕСКОГО КОМПЛЕКСОВ И ОБЕСПЕЧЕНИЕ БЕЗОПАСНОСТИ ДОРОЖНОГО ДВИЖЕНИЯ В ИПАТОВСКОМ МУНИЦИПАЛЬНОМ РАЙОНЕ СК»</a:t>
            </a:r>
            <a:endParaRPr lang="ru-RU" sz="1400" b="1" dirty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937760"/>
          </a:xfrm>
        </p:spPr>
        <p:txBody>
          <a:bodyPr>
            <a:normAutofit/>
          </a:bodyPr>
          <a:lstStyle/>
          <a:p>
            <a:r>
              <a:rPr lang="ru-RU" sz="1400" b="1" u="sng" dirty="0" smtClean="0">
                <a:ln>
                  <a:solidFill>
                    <a:srgbClr val="C00000"/>
                  </a:solidFill>
                </a:ln>
              </a:rPr>
              <a:t>Цель программы </a:t>
            </a:r>
            <a:r>
              <a:rPr lang="ru-RU" sz="1400" dirty="0" smtClean="0">
                <a:ln>
                  <a:solidFill>
                    <a:srgbClr val="C00000"/>
                  </a:solidFill>
                </a:ln>
              </a:rPr>
              <a:t> - повышение энергетической эффективности экономики района, сокращение количества лиц погибших и пострадавших в результате ДТП из-за несоответствия состояния дорожного покрытия, снижение показателей аварийности .</a:t>
            </a:r>
          </a:p>
          <a:p>
            <a:endParaRPr lang="ru-RU" sz="1400" dirty="0" smtClean="0">
              <a:ln>
                <a:solidFill>
                  <a:srgbClr val="C00000"/>
                </a:solidFill>
              </a:ln>
            </a:endParaRPr>
          </a:p>
          <a:p>
            <a:endParaRPr lang="ru-RU" sz="14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928802"/>
          <a:ext cx="8572560" cy="2839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628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и повышение энергетической эффективности в Ипатовском муниципальном районе СК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820,00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дорожного движения в Ипатовском муниципальном районе СК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9365,75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2965,42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по программе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10185,75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2965,42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5534561"/>
            <a:ext cx="835824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2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24" y="1714488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тыс.руб.</a:t>
            </a:r>
            <a:endParaRPr lang="ru-RU" sz="1100" dirty="0"/>
          </a:p>
        </p:txBody>
      </p:sp>
      <p:pic>
        <p:nvPicPr>
          <p:cNvPr id="13" name="Рисунок 12" descr="i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785918" cy="107154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28677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Структура доходов бюджета Ипатовского муниципального района Ставропольского края за 1 полугодие 2014 года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52400"/>
            <a:ext cx="7500958" cy="990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</a:t>
            </a:r>
            <a:b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«УПРАВЛЕНИЕ ФИНАНСАМИ В ИПАТОВСКОМ МУНИЦИПАЛЬНОМ РАЙОНЕ СК»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4514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37125"/>
          </a:xfrm>
        </p:spPr>
        <p:txBody>
          <a:bodyPr/>
          <a:lstStyle/>
          <a:p>
            <a:r>
              <a:rPr lang="ru-RU" sz="1400" b="1" u="sng" dirty="0" smtClean="0"/>
              <a:t>Цель программы</a:t>
            </a:r>
            <a:r>
              <a:rPr lang="ru-RU" sz="1400" dirty="0" smtClean="0"/>
              <a:t> - обеспечение финансовой стабильности и эффективное управление муниципальными финансами.</a:t>
            </a:r>
          </a:p>
          <a:p>
            <a:endParaRPr lang="ru-RU" sz="1400" b="1" dirty="0" smtClean="0"/>
          </a:p>
          <a:p>
            <a:endParaRPr lang="ru-RU" sz="1400" b="1" u="sng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357430"/>
          <a:ext cx="8715436" cy="3213576"/>
        </p:xfrm>
        <a:graphic>
          <a:graphicData uri="http://schemas.openxmlformats.org/drawingml/2006/table">
            <a:tbl>
              <a:tblPr firstRow="1" bandRow="1">
                <a:solidFill>
                  <a:srgbClr val="66CCFF"/>
                </a:solidFill>
                <a:tableStyleId>{5C22544A-7EE6-4342-B048-85BDC9FD1C3A}</a:tableStyleId>
              </a:tblPr>
              <a:tblGrid>
                <a:gridCol w="3929090"/>
                <a:gridCol w="1714512"/>
                <a:gridCol w="1571636"/>
                <a:gridCol w="1500198"/>
              </a:tblGrid>
              <a:tr h="5086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программы по задачам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Проведение в пределах компетенции единой финансовой, бюджетной, налоговой и долговой политики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9687,10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4290,49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44,3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6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Выравнивание бюджетной обеспеченности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городского и сельских поселений Ипатовского района Ставропольского края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16854,00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8177,00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48,5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Предоставление иных межбюджетных трансфертов в виде дотации на обеспечение сбалансированности бюджетов муниципальных образований городского и сельских поселений Ипатовского района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Ставропольского края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45567,00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22783,50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по программе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72108,10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35250,99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48,9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64518" name="Рисунок 8" descr="3054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Прямоугольник 9"/>
          <p:cNvSpPr>
            <a:spLocks noChangeArrowheads="1"/>
          </p:cNvSpPr>
          <p:nvPr/>
        </p:nvSpPr>
        <p:spPr bwMode="auto">
          <a:xfrm>
            <a:off x="357188" y="6429375"/>
            <a:ext cx="8429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  <a:hlinkClick r:id="rId3"/>
              </a:rPr>
              <a:t>http://www.ipatovo.org/list.php?c=mun_program</a:t>
            </a:r>
            <a:endParaRPr lang="ru-RU" sz="10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572396" cy="1000108"/>
          </a:xfrm>
        </p:spPr>
        <p:txBody>
          <a:bodyPr rtlCol="0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«ОБЕСПЕЧЕНИЕ БЕЗОПАСНЫХ УСЛОВИЙ ПРОЖИВАНИЯ НА ТЕРРИТОРИИ ИПАТОВСКОГО МУНИЦИПАЛЬНОГО РАЙОНА СК»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6562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43925" cy="4937125"/>
          </a:xfrm>
        </p:spPr>
        <p:txBody>
          <a:bodyPr/>
          <a:lstStyle/>
          <a:p>
            <a:r>
              <a:rPr lang="ru-RU" sz="1400" b="1" u="sng" dirty="0" smtClean="0"/>
              <a:t>Цель программы </a:t>
            </a:r>
            <a:r>
              <a:rPr lang="ru-RU" sz="1400" dirty="0" smtClean="0"/>
              <a:t> - профилактика правонарушений, незаконного потребления наркотиков, повышение уровня антитеррористической защищенности объектов с массовым участием людей, совершенствование и развитие гражданской обороны.</a:t>
            </a:r>
          </a:p>
          <a:p>
            <a:endParaRPr lang="ru-RU" sz="1400" b="1" u="sng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928934"/>
          <a:ext cx="8786874" cy="31594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0594"/>
                <a:gridCol w="1500198"/>
                <a:gridCol w="1357322"/>
                <a:gridCol w="142876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481018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общественного порядка, профилактика правонарушений, незаконного потребления и оборота наркотиков в Ипатовском муниципальном районе СК</a:t>
                      </a:r>
                      <a:endParaRPr lang="ru-RU" sz="11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терроризма и экстремизма, а также минимизация и (или) ликвидация последствий проявлений терроризма и экстремизма на территории Ипатовского муниципального района СК</a:t>
                      </a:r>
                      <a:endParaRPr lang="ru-RU" sz="1100" b="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3594,59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802,51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477210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 совершенствование гражданской обороны и защиты населения, территории от чрезвычайных ситуаций Ипатовского муниципального района СК</a:t>
                      </a:r>
                      <a:endParaRPr lang="ru-RU" sz="11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5831,00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1188,73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4772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Всего по программе</a:t>
                      </a:r>
                      <a:endParaRPr lang="ru-RU" sz="11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9484,59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1991,21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66573" name="Прямоугольник 7"/>
          <p:cNvSpPr>
            <a:spLocks noChangeArrowheads="1"/>
          </p:cNvSpPr>
          <p:nvPr/>
        </p:nvSpPr>
        <p:spPr bwMode="auto">
          <a:xfrm>
            <a:off x="642968" y="6397648"/>
            <a:ext cx="8358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</a:t>
            </a: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Calibri" pitchFamily="34" charset="0"/>
                <a:hlinkClick r:id="rId2"/>
              </a:rPr>
              <a:t>http://www.ipatovo.org/list.php?c=mun_program</a:t>
            </a:r>
            <a:endParaRPr lang="ru-RU" sz="1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6574" name="TextBox 9"/>
          <p:cNvSpPr txBox="1">
            <a:spLocks noChangeArrowheads="1"/>
          </p:cNvSpPr>
          <p:nvPr/>
        </p:nvSpPr>
        <p:spPr bwMode="auto">
          <a:xfrm>
            <a:off x="8143875" y="2643188"/>
            <a:ext cx="7143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тыс.руб.</a:t>
            </a:r>
          </a:p>
        </p:txBody>
      </p:sp>
      <p:pic>
        <p:nvPicPr>
          <p:cNvPr id="66575" name="Рисунок 10" descr="i (19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409580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01.07.2014г.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118181,41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17616,52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11382,00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6531,63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10009,75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3492,57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8850,00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3554,59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16760,19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6256,54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6962,54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3384,32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10023,25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3565,97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9078,49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3203,36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16995,63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6564,50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7407,13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3725,25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11099,79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4698,28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9752,92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4496,66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8590,00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3685,69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6302,40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2702,98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13380,34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5079,64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9200,29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3923,53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20997"/>
            <a:ext cx="8382000" cy="6647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ИСПОЛНЕНИЕ БЮДЖЕТОВ ГОРОДСКОГО И СЕЛЬСКИХ ПОСЕЛЕНИЙ ИПАТОВСКОГО МУНИЦИПАЛЬНОГО РАЙОНА СК ЗА  1 ПОЛУГОДИЕ 2014 ГОДА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86744" y="714356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03575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01.07.2014г.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122945,37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15290,98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14435,63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7142,46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11373,03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4259,27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8850,00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3829,46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17876,01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4160,10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7578,80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3279,37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11078,03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4111,82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11315,60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4028,07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17771,80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4511,26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8397,39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3387,07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12323,61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4759,19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9927,24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4002,53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9587,02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4038,91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8152,67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3059,17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15263,67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5776,32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10645,63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3809,14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42852"/>
            <a:ext cx="8382000" cy="6647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ИСПОЛНЕНИЕ </a:t>
            </a:r>
            <a:r>
              <a:rPr lang="ru-RU" sz="2200" dirty="0" smtClean="0"/>
              <a:t>БЮДЖЕТОВ</a:t>
            </a:r>
            <a:r>
              <a:rPr lang="ru-RU" sz="2400" dirty="0" smtClean="0"/>
              <a:t> ГОРОДСКОГО И СЕЛЬСКИХ ПОСЕЛЕНИЙ ИПАТОВСКОГО МУНИЦИПАЛЬНОГО РАЙОНА СК ЗА  1 ПОЛУГОДИЕ 2014 ГОДА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86744" y="714356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1438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за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1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полугодие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2014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ГОДА</a:t>
            </a: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2844" y="928670"/>
            <a:ext cx="8786874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НАЛОГОВЫЕ ДОХОДЫ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1714488"/>
          <a:ext cx="8858311" cy="5154938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30725"/>
                <a:gridCol w="2125994"/>
                <a:gridCol w="1700796"/>
                <a:gridCol w="1700796"/>
              </a:tblGrid>
              <a:tr h="6118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2014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01.07.2014г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118488,00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48143,33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40,6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товары (работы, услуги), реализуемые на территории РФ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8136,00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2720,41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33,4</a:t>
                      </a:r>
                      <a:endParaRPr lang="ru-RU" sz="1600" dirty="0"/>
                    </a:p>
                  </a:txBody>
                  <a:tcPr anchor="ctr"/>
                </a:tc>
              </a:tr>
              <a:tr h="5777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налог на вмененный доход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29560,00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12504,31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42,30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1166,00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1538,10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131,91</a:t>
                      </a:r>
                      <a:endParaRPr lang="ru-RU" sz="1600" dirty="0"/>
                    </a:p>
                  </a:txBody>
                  <a:tcPr anchor="ctr"/>
                </a:tc>
              </a:tr>
              <a:tr h="9898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23,98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</a:tr>
              <a:tr h="7118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2263,00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1336,32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59,05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78" y="1500174"/>
            <a:ext cx="250033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6744" y="1571612"/>
            <a:ext cx="857256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429652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за1 полугодие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2014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857364"/>
          <a:ext cx="8858311" cy="480476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558465"/>
                <a:gridCol w="1968514"/>
                <a:gridCol w="1665666"/>
                <a:gridCol w="1665666"/>
              </a:tblGrid>
              <a:tr h="679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2014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01.07.2014г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10527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24023,00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10407,20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43,3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 за негативное воздействие на окружающую</a:t>
                      </a:r>
                      <a:r>
                        <a:rPr lang="ru-RU" sz="1600" baseline="0" dirty="0" smtClean="0"/>
                        <a:t> среду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1169,00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298,51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25,5</a:t>
                      </a:r>
                      <a:endParaRPr lang="ru-RU" sz="1600" dirty="0"/>
                    </a:p>
                  </a:txBody>
                  <a:tcPr anchor="ctr"/>
                </a:tc>
              </a:tr>
              <a:tr h="548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продажи имущества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882,38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8,8раз</a:t>
                      </a:r>
                      <a:endParaRPr lang="ru-RU" sz="1600" dirty="0"/>
                    </a:p>
                  </a:txBody>
                  <a:tcPr anchor="ctr"/>
                </a:tc>
              </a:tr>
              <a:tr h="3308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4833,0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1922,80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39,8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оказания платных услуг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19032,75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13564,85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71,3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89,64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0,00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0719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857232"/>
            <a:ext cx="8786874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15338" y="157161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1537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за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1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полугодие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2014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714347" cy="71435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857232"/>
            <a:ext cx="8715436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БЕЗВОЗМЕЗДНЫЕ ПОСТУПЛЕНИЯ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785927"/>
          <a:ext cx="8643998" cy="476931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833707"/>
                <a:gridCol w="1952639"/>
                <a:gridCol w="1928826"/>
                <a:gridCol w="1928826"/>
              </a:tblGrid>
              <a:tr h="896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01.07.2014г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136035,00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68017,50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50,0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Субсидии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123602,60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30960,50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25,0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724637,50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432466,53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59,7</a:t>
                      </a:r>
                      <a:endParaRPr lang="ru-RU" sz="1600" dirty="0"/>
                    </a:p>
                  </a:txBody>
                  <a:tcPr anchor="ctr"/>
                </a:tc>
              </a:tr>
              <a:tr h="6363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2131,17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1160,25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54,4</a:t>
                      </a:r>
                      <a:endParaRPr lang="ru-RU" sz="1600" dirty="0"/>
                    </a:p>
                  </a:txBody>
                  <a:tcPr anchor="ctr"/>
                </a:tc>
              </a:tr>
              <a:tr h="7224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222,57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283,08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127,2</a:t>
                      </a:r>
                      <a:endParaRPr lang="ru-RU" sz="1600" dirty="0"/>
                    </a:p>
                  </a:txBody>
                  <a:tcPr anchor="ctr"/>
                </a:tc>
              </a:tr>
              <a:tr h="10199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Возврат остатков</a:t>
                      </a:r>
                      <a:r>
                        <a:rPr lang="ru-RU" sz="1600" baseline="0" dirty="0" smtClean="0"/>
                        <a:t> субсидий и субвенций, сложившихся на 01.01.2013г.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-33322,07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-33334,97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8577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1500174"/>
            <a:ext cx="164307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6776" y="157161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 descr="slide-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627544" cy="9850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ИСПОЛНЕНИЕ РАСХОДОВ </a:t>
            </a:r>
            <a:br>
              <a:rPr lang="ru-RU" sz="2800" b="1" dirty="0" smtClean="0"/>
            </a:br>
            <a:r>
              <a:rPr lang="ru-RU" sz="2800" b="1" dirty="0" smtClean="0"/>
              <a:t>ЗА 1 ПОЛУГОДИЕ 2014 ГОДА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071678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0001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78632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71488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35769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410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1500198" cy="950125"/>
          </a:xfrm>
          <a:prstGeom prst="rect">
            <a:avLst/>
          </a:prstGeom>
          <a:noFill/>
        </p:spPr>
      </p:pic>
      <p:pic>
        <p:nvPicPr>
          <p:cNvPr id="17411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1528758" cy="1000131"/>
          </a:xfrm>
          <a:prstGeom prst="rect">
            <a:avLst/>
          </a:prstGeom>
          <a:noFill/>
        </p:spPr>
      </p:pic>
      <p:pic>
        <p:nvPicPr>
          <p:cNvPr id="17412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142984"/>
            <a:ext cx="1571637" cy="1000132"/>
          </a:xfrm>
          <a:prstGeom prst="rect">
            <a:avLst/>
          </a:prstGeom>
          <a:noFill/>
        </p:spPr>
      </p:pic>
      <p:pic>
        <p:nvPicPr>
          <p:cNvPr id="17413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857628"/>
            <a:ext cx="1571636" cy="1071570"/>
          </a:xfrm>
          <a:prstGeom prst="rect">
            <a:avLst/>
          </a:prstGeom>
          <a:noFill/>
        </p:spPr>
      </p:pic>
      <p:pic>
        <p:nvPicPr>
          <p:cNvPr id="17414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857629"/>
            <a:ext cx="1576391" cy="1071570"/>
          </a:xfrm>
          <a:prstGeom prst="rect">
            <a:avLst/>
          </a:prstGeom>
          <a:noFill/>
        </p:spPr>
      </p:pic>
      <p:pic>
        <p:nvPicPr>
          <p:cNvPr id="17415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857628"/>
            <a:ext cx="1607358" cy="1071570"/>
          </a:xfrm>
          <a:prstGeom prst="rect">
            <a:avLst/>
          </a:prstGeom>
          <a:noFill/>
        </p:spPr>
      </p:pic>
      <p:pic>
        <p:nvPicPr>
          <p:cNvPr id="19" name="Рисунок 18" descr="MB9004424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3857628"/>
            <a:ext cx="1857388" cy="1078491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58" y="1142984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36" y="1142984"/>
            <a:ext cx="1857388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6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92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2143116"/>
            <a:ext cx="207170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35151,79 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143116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1130,90тыс.руб.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40,0%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2143116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77002,83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80,7%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00892" y="2143116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294960,04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45,5%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20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29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54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4929198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3841,21тыс.руб.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35,3%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00298" y="4929198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189984,47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30,5%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42,96ыс.руб.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8,6%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29454" y="4929198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30960,50тыс.руб.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49,6%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643182"/>
            <a:ext cx="185738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Образование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4876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Физкультура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7233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Межбюджетные трансферты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6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714380" cy="799459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0" y="6143644"/>
            <a:ext cx="3286148" cy="71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%  представлены 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в виде </a:t>
            </a:r>
            <a:r>
              <a:rPr lang="ru-RU" sz="1050" b="1" dirty="0" smtClean="0">
                <a:solidFill>
                  <a:schemeClr val="tx1"/>
                </a:solidFill>
              </a:rPr>
              <a:t>исполнения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100" b="1" dirty="0" smtClean="0">
                <a:solidFill>
                  <a:schemeClr val="tx1"/>
                </a:solidFill>
              </a:rPr>
              <a:t>к годовым плановым назначениям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142983"/>
          <a:ext cx="8643997" cy="478634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429024"/>
                <a:gridCol w="1732499"/>
                <a:gridCol w="1741237"/>
                <a:gridCol w="1741237"/>
              </a:tblGrid>
              <a:tr h="81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2014 год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01.07.2014г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исполнения</a:t>
                      </a:r>
                      <a:endParaRPr lang="ru-RU" sz="1800" b="1" kern="1200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1485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104364,24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35151,79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33,7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1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053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1125,30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594,48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52,8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688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4563,31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2238,85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49,1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420026">
                <a:tc>
                  <a:txBody>
                    <a:bodyPr/>
                    <a:lstStyle/>
                    <a:p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37349,62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16624,54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44,5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248578">
                <a:tc>
                  <a:txBody>
                    <a:bodyPr/>
                    <a:lstStyle/>
                    <a:p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9,12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2600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48841,52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11403,43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23,4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9533,20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4290,49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45,0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3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Резервные фонды</a:t>
                      </a:r>
                      <a:endParaRPr kumimoji="0" lang="ru-RU" sz="12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2942,17</a:t>
                      </a:r>
                      <a:endParaRPr kumimoji="0" lang="ru-RU" sz="12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ru-RU" sz="12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ОБЩЕГОСУДАРСТВЕННЫЕ ВОПРОСЫ</a:t>
            </a:r>
            <a:endParaRPr lang="ru-RU" sz="24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8148" y="928670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92867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14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a:t>
            </a:r>
            <a:endParaRPr lang="ru-RU" sz="14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928670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677835" cy="67066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4684</TotalTime>
  <Words>2688</Words>
  <PresentationFormat>Экран (4:3)</PresentationFormat>
  <Paragraphs>713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Тема1</vt:lpstr>
      <vt:lpstr>Белый текст и шрифт Courier для слайдов с кодом</vt:lpstr>
      <vt:lpstr>Открытая</vt:lpstr>
      <vt:lpstr>ИСПОЛНЕНИЕ БЮДЖЕТА ИПАТОВСКОГО МУНИЦИПАЛЬНОГО РАЙОНА  СТАВРОПОЛЬСКОГО КРАЯ  ЗА 1 ПОЛУГОДИЕ 2014 ГОДА</vt:lpstr>
      <vt:lpstr>Доходы, расходы бюджета Ипатовского муниципального района Ставропольского края  за 1 полугодие 2014 года </vt:lpstr>
      <vt:lpstr>Структура доходов бюджета Ипатовского муниципального района Ставропольского края за 1 полугодие 2014 года</vt:lpstr>
      <vt:lpstr>ИСПОЛНЕНИЕ  ДОХОДОВ  за 1 полугодие 2014 ГОДА</vt:lpstr>
      <vt:lpstr>ИСПОЛНЕНИЕ  ДОХОДОВ за1 полугодие 2014 года</vt:lpstr>
      <vt:lpstr>ИСПОЛНЕНИЕ  ДОХОДОВ за 1 полугодие 2014 года</vt:lpstr>
      <vt:lpstr>ИСПОЛНЕНИЕ РАСХОДОВ  ЗА 1 ПОЛУГОДИЕ 2014 ГОДА</vt:lpstr>
      <vt:lpstr>ОБЩЕГОСУДАРСТВЕННЫЕ ВОПРОСЫ</vt:lpstr>
      <vt:lpstr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СОЦИАЛЬНАЯ ПОЛИТИКА</vt:lpstr>
      <vt:lpstr>Слайд 19</vt:lpstr>
      <vt:lpstr>Слайд 20</vt:lpstr>
      <vt:lpstr>МУНИЦИПАЛЬНАЯ ПРОГРАММА  «РАЗВИТИЕ ОБРАЗОВАНИЯ В ИПАТОВСКОМ МУНИЦИПАЛЬНОМ РАЙОНЕ СК»</vt:lpstr>
      <vt:lpstr>МУНИЦИПАЛЬНАЯ ПРОГРАММА  « РАЗВИТИЕ СЕЛЬСКОГО ХОЗЯЙСТВА В ИПАТОВСКОМ МУНИЦИПАЛЬНОМ РАЙОНЕ СК»</vt:lpstr>
      <vt:lpstr>МУНИЦИПАЛЬНАЯ ПРОГРАММА  « РАЗВИТИЕ КУЛЬТУРЫ В ИПАТОВСКОМ  МУНИЦИПАЛЬНОМ РАЙОНЕ СК»</vt:lpstr>
      <vt:lpstr>     МУНИЦИПАЛЬНАЯ ПРОГРАММА  «МЕЖНАЦИОНАЛЬНЫЕ ОТНОШЕНИЯ И ПОДДЕРЖКА КАЗАЧЕСТВА В ИПАТОВСКОМ МУНИЦИПАЛЬНОМ РАЙОНЕ СК»</vt:lpstr>
      <vt:lpstr>МУНИЦИПАЛЬНАЯ ПРОГРАММА  «РАЗВИТИЕ ЭКОНОМИКИ, МАЛОГО И СРЕДНЕГО БИЗНЕСА, ПОТРЕБИТЕЛЬСКОГО РЫНКА И УЛУЧШЕНИЕ ИНВЕСТИЦИОННОГО КЛИМАТА В ИПАТОВСКОМ МУНИЦИПАЛЬНОМ РАЙОНЕ СК»</vt:lpstr>
      <vt:lpstr>МУНИЦИПАЛЬНАЯ ПРОГРАММА  « УПРАВЛЕНИЕ ИМУЩЕСТВОМ ИПАТОВСКОГО МУНИЦИПАЛЬНОГО РАЙОНА СК»</vt:lpstr>
      <vt:lpstr>МУНИЦИПАЛЬНАЯ ПРОГРАММА  «РЕАЛИЗАЦИЯ МОЛОДЕЖНОЙ ПОЛИТИКИ В ИПАТОВСКОМ РАЙОНЕ СТАВРОПОЛЬСКОГО КРАЯ»</vt:lpstr>
      <vt:lpstr>МУНИЦИПАЛЬНАЯ ПРОГРАММА  «РАЗВИТИЕ ФИЗИЧЕСКОЙ КУЛЬТУРЫ И СПОРТА   В ИПАТОВСКОМ МУНИЦИПАЛЬНОМ РАЙОНЕ СК»</vt:lpstr>
      <vt:lpstr>МУНИЦИПАЛЬНАЯ ПРОГРАММА  « РАЗВИТИЕ ЖИЛИЩНО-КОММУНАЛЬНОГО, ТОПЛИВНО-ЭНЕРГЕТИЧЕСКОГО КОМПЛЕКСОВ И ОБЕСПЕЧЕНИЕ БЕЗОПАСНОСТИ ДОРОЖНОГО ДВИЖЕНИЯ В ИПАТОВСКОМ МУНИЦИПАЛЬНОМ РАЙОНЕ СК»</vt:lpstr>
      <vt:lpstr>МУНИЦИПАЛЬНАЯ ПРОГРАММА  «УПРАВЛЕНИЕ ФИНАНСАМИ В ИПАТОВСКОМ МУНИЦИПАЛЬНОМ РАЙОНЕ СК»</vt:lpstr>
      <vt:lpstr>МУНИЦИПАЛЬНАЯ ПРОГРАММА  «ОБЕСПЕЧЕНИЕ БЕЗОПАСНЫХ УСЛОВИЙ ПРОЖИВАНИЯ НА ТЕРРИТОРИИ ИПАТОВСКОГО МУНИЦИПАЛЬНОГО РАЙОНА СК»</vt:lpstr>
      <vt:lpstr>ИСПОЛНЕНИЕ БЮДЖЕТОВ ГОРОДСКОГО И СЕЛЬСКИХ ПОСЕЛЕНИЙ ИПАТОВСКОГО МУНИЦИПАЛЬНОГО РАЙОНА СК ЗА  1 ПОЛУГОДИЕ 2014 ГОДА</vt:lpstr>
      <vt:lpstr>ИСПОЛНЕНИЕ БЮДЖЕТОВ ГОРОДСКОГО И СЕЛЬСКИХ ПОСЕЛЕНИЙ ИПАТОВСКОГО МУНИЦИПАЛЬНОГО РАЙОНА СК ЗА  1 ПОЛУГОДИЕ 2014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cp:lastModifiedBy>Timoshenko</cp:lastModifiedBy>
  <cp:revision>447</cp:revision>
  <dcterms:modified xsi:type="dcterms:W3CDTF">2014-12-15T06:35:37Z</dcterms:modified>
</cp:coreProperties>
</file>